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Lst>
  <p:notesMasterIdLst>
    <p:notesMasterId r:id="rId95"/>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D11E9-CC51-0AFE-22B6-BA9FCC9855A8}" v="8" dt="2022-11-08T04:37:53.790"/>
    <p1510:client id="{5D95C705-7D0A-13E1-BA71-93D3A1C206B8}" v="124" dt="2022-11-08T06:14:58.951"/>
    <p1510:client id="{A63FAB62-BDBF-4D1D-848F-0A706F9873FF}" v="170" dt="2022-11-08T16:16:23.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notesMaster" Target="notesMasters/notesMaster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49"/>
    </inkml:context>
    <inkml:brush xml:id="br0">
      <inkml:brushProperty name="width" value="0.1" units="cm"/>
      <inkml:brushProperty name="height" value="0.1" units="cm"/>
      <inkml:brushProperty name="color" value="#E71224"/>
    </inkml:brush>
  </inkml:definitions>
  <inkml:trace contextRef="#ctx0" brushRef="#br0">7078 5146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0"/>
    </inkml:context>
    <inkml:brush xml:id="br0">
      <inkml:brushProperty name="width" value="0.1" units="cm"/>
      <inkml:brushProperty name="height" value="0.1" units="cm"/>
      <inkml:brushProperty name="color" value="#E71224"/>
    </inkml:brush>
  </inkml:definitions>
  <inkml:trace contextRef="#ctx0" brushRef="#br0">6690 5166 0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1"/>
    </inkml:context>
    <inkml:brush xml:id="br0">
      <inkml:brushProperty name="width" value="0.1" units="cm"/>
      <inkml:brushProperty name="height" value="0.1" units="cm"/>
      <inkml:brushProperty name="color" value="#E71224"/>
    </inkml:brush>
  </inkml:definitions>
  <inkml:trace contextRef="#ctx0" brushRef="#br0">6690 5166 0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2"/>
    </inkml:context>
    <inkml:brush xml:id="br0">
      <inkml:brushProperty name="width" value="0.1" units="cm"/>
      <inkml:brushProperty name="height" value="0.1" units="cm"/>
      <inkml:brushProperty name="color" value="#E71224"/>
    </inkml:brush>
  </inkml:definitions>
  <inkml:trace contextRef="#ctx0" brushRef="#br0">5970 4344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3"/>
    </inkml:context>
    <inkml:brush xml:id="br0">
      <inkml:brushProperty name="width" value="0.1" units="cm"/>
      <inkml:brushProperty name="height" value="0.1" units="cm"/>
      <inkml:brushProperty name="color" value="#E71224"/>
    </inkml:brush>
  </inkml:definitions>
  <inkml:trace contextRef="#ctx0" brushRef="#br0">6841 4435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4"/>
    </inkml:context>
    <inkml:brush xml:id="br0">
      <inkml:brushProperty name="width" value="0.1" units="cm"/>
      <inkml:brushProperty name="height" value="0.1" units="cm"/>
      <inkml:brushProperty name="color" value="#E71224"/>
    </inkml:brush>
  </inkml:definitions>
  <inkml:trace contextRef="#ctx0" brushRef="#br0">6841 4435 0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5"/>
    </inkml:context>
    <inkml:brush xml:id="br0">
      <inkml:brushProperty name="width" value="0.1" units="cm"/>
      <inkml:brushProperty name="height" value="0.1" units="cm"/>
      <inkml:brushProperty name="color" value="#E71224"/>
    </inkml:brush>
  </inkml:definitions>
  <inkml:trace contextRef="#ctx0" brushRef="#br0">6867 4435 0 0 0,'-2'0'0'0'0,"-5"0"0"0"0,-3 0 0 0 0,-3 0 0 0 0,2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6"/>
    </inkml:context>
    <inkml:brush xml:id="br0">
      <inkml:brushProperty name="width" value="0.1" units="cm"/>
      <inkml:brushProperty name="height" value="0.1" units="cm"/>
      <inkml:brushProperty name="color" value="#E71224"/>
    </inkml:brush>
  </inkml:definitions>
  <inkml:trace contextRef="#ctx0" brushRef="#br0">5460 4445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4"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405" name="PlaceHolder 2"/>
          <p:cNvSpPr>
            <a:spLocks noGrp="1"/>
          </p:cNvSpPr>
          <p:nvPr>
            <p:ph type="body"/>
          </p:nvPr>
        </p:nvSpPr>
        <p:spPr>
          <a:xfrm>
            <a:off x="756000" y="5078520"/>
            <a:ext cx="6047640" cy="4811040"/>
          </a:xfrm>
          <a:prstGeom prst="rect">
            <a:avLst/>
          </a:prstGeom>
        </p:spPr>
        <p:txBody>
          <a:bodyPr lIns="0" tIns="0" rIns="0" bIns="0">
            <a:noAutofit/>
          </a:bodyPr>
          <a:lstStyle/>
          <a:p>
            <a:r>
              <a:rPr lang="en-AU" sz="2000" b="0" strike="noStrike" spc="-1">
                <a:latin typeface="Arial"/>
              </a:rPr>
              <a:t>Click to edit the notes format</a:t>
            </a:r>
          </a:p>
        </p:txBody>
      </p:sp>
      <p:sp>
        <p:nvSpPr>
          <p:cNvPr id="406" name="PlaceHolder 3"/>
          <p:cNvSpPr>
            <a:spLocks noGrp="1"/>
          </p:cNvSpPr>
          <p:nvPr>
            <p:ph type="hdr"/>
          </p:nvPr>
        </p:nvSpPr>
        <p:spPr>
          <a:xfrm>
            <a:off x="0" y="0"/>
            <a:ext cx="3280680" cy="534240"/>
          </a:xfrm>
          <a:prstGeom prst="rect">
            <a:avLst/>
          </a:prstGeom>
        </p:spPr>
        <p:txBody>
          <a:bodyPr lIns="0" tIns="0" rIns="0" bIns="0">
            <a:noAutofit/>
          </a:bodyPr>
          <a:lstStyle/>
          <a:p>
            <a:r>
              <a:rPr lang="en-AU" sz="1400" b="0" strike="noStrike" spc="-1">
                <a:latin typeface="Times New Roman"/>
              </a:rPr>
              <a:t>&lt;header&gt;</a:t>
            </a:r>
          </a:p>
        </p:txBody>
      </p:sp>
      <p:sp>
        <p:nvSpPr>
          <p:cNvPr id="407"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AU" sz="1400" b="0" strike="noStrike" spc="-1">
                <a:latin typeface="Times New Roman"/>
              </a:rPr>
              <a:t>&lt;date/time&gt;</a:t>
            </a:r>
          </a:p>
        </p:txBody>
      </p:sp>
      <p:sp>
        <p:nvSpPr>
          <p:cNvPr id="408"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AU" sz="1400" b="0" strike="noStrike" spc="-1">
                <a:latin typeface="Times New Roman"/>
              </a:rPr>
              <a:t>&lt;footer&gt;</a:t>
            </a:r>
          </a:p>
        </p:txBody>
      </p:sp>
      <p:sp>
        <p:nvSpPr>
          <p:cNvPr id="409"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31EAB3D6-2DCB-4AB1-B8DC-30C90EF08AFB}" type="slidenum">
              <a:rPr lang="en-AU" sz="1400" b="0" strike="noStrike" spc="-1">
                <a:latin typeface="Times New Roman"/>
              </a:rPr>
              <a:t>‹#›</a:t>
            </a:fld>
            <a:endParaRPr lang="en-A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PlaceHolder 1"/>
          <p:cNvSpPr>
            <a:spLocks noGrp="1" noRot="1" noChangeAspect="1"/>
          </p:cNvSpPr>
          <p:nvPr>
            <p:ph type="sldImg"/>
          </p:nvPr>
        </p:nvSpPr>
        <p:spPr>
          <a:xfrm>
            <a:off x="685800" y="1143000"/>
            <a:ext cx="5484813" cy="3084513"/>
          </a:xfrm>
          <a:prstGeom prst="rect">
            <a:avLst/>
          </a:prstGeom>
        </p:spPr>
      </p:sp>
      <p:sp>
        <p:nvSpPr>
          <p:cNvPr id="122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1"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0BC205B-19B7-4C62-B4F5-58F5B0931B2C}" type="slidenum">
              <a:rPr lang="en-US" sz="1200" b="0" strike="noStrike" spc="-1">
                <a:solidFill>
                  <a:srgbClr val="000000"/>
                </a:solidFill>
                <a:latin typeface="Times New Roman"/>
                <a:ea typeface="+mn-ea"/>
              </a:rPr>
              <a:t>2</a:t>
            </a:fld>
            <a:endParaRPr lang="en-AU"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PlaceHolder 1"/>
          <p:cNvSpPr>
            <a:spLocks noGrp="1" noRot="1" noChangeAspect="1"/>
          </p:cNvSpPr>
          <p:nvPr>
            <p:ph type="sldImg"/>
          </p:nvPr>
        </p:nvSpPr>
        <p:spPr>
          <a:xfrm>
            <a:off x="685800" y="1143000"/>
            <a:ext cx="5484813" cy="3084513"/>
          </a:xfrm>
          <a:prstGeom prst="rect">
            <a:avLst/>
          </a:prstGeom>
        </p:spPr>
      </p:sp>
      <p:sp>
        <p:nvSpPr>
          <p:cNvPr id="122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4"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B3175F7-BA7E-4264-A51A-BC0E2A6AD91D}" type="slidenum">
              <a:rPr lang="en-US" sz="1200" b="0" strike="noStrike" spc="-1">
                <a:solidFill>
                  <a:srgbClr val="000000"/>
                </a:solidFill>
                <a:latin typeface="Times New Roman"/>
                <a:ea typeface="+mn-ea"/>
              </a:rPr>
              <a:t>18</a:t>
            </a:fld>
            <a:endParaRPr lang="en-AU"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PlaceHolder 1"/>
          <p:cNvSpPr>
            <a:spLocks noGrp="1" noRot="1" noChangeAspect="1"/>
          </p:cNvSpPr>
          <p:nvPr>
            <p:ph type="sldImg"/>
          </p:nvPr>
        </p:nvSpPr>
        <p:spPr>
          <a:xfrm>
            <a:off x="685800" y="1143000"/>
            <a:ext cx="5484813" cy="3084513"/>
          </a:xfrm>
          <a:prstGeom prst="rect">
            <a:avLst/>
          </a:prstGeom>
        </p:spPr>
      </p:sp>
      <p:sp>
        <p:nvSpPr>
          <p:cNvPr id="122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7"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C5C3073-DB19-4C4E-B6A6-E37B995845CD}" type="slidenum">
              <a:rPr lang="en-US" sz="1200" b="0" strike="noStrike" spc="-1">
                <a:solidFill>
                  <a:srgbClr val="000000"/>
                </a:solidFill>
                <a:latin typeface="Times New Roman"/>
                <a:ea typeface="+mn-ea"/>
              </a:rPr>
              <a:t>21</a:t>
            </a:fld>
            <a:endParaRPr lang="en-AU"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 name="PlaceHolder 1"/>
          <p:cNvSpPr>
            <a:spLocks noGrp="1" noRot="1" noChangeAspect="1"/>
          </p:cNvSpPr>
          <p:nvPr>
            <p:ph type="sldImg"/>
          </p:nvPr>
        </p:nvSpPr>
        <p:spPr>
          <a:xfrm>
            <a:off x="685800" y="1143000"/>
            <a:ext cx="5484813" cy="3084513"/>
          </a:xfrm>
          <a:prstGeom prst="rect">
            <a:avLst/>
          </a:prstGeom>
        </p:spPr>
      </p:sp>
      <p:sp>
        <p:nvSpPr>
          <p:cNvPr id="122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30"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55FA6B7-E067-44B5-BED8-BEC17F7E1B48}" type="slidenum">
              <a:rPr lang="en-US" sz="1200" b="0" strike="noStrike" spc="-1">
                <a:solidFill>
                  <a:srgbClr val="000000"/>
                </a:solidFill>
                <a:latin typeface="Times New Roman"/>
                <a:ea typeface="+mn-ea"/>
              </a:rPr>
              <a:t>67</a:t>
            </a:fld>
            <a:endParaRPr lang="en-AU"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6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6.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4.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4.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4.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A8014 CORE Skills Powerpoint-1.jpg"/>
          <p:cNvPicPr/>
          <p:nvPr/>
        </p:nvPicPr>
        <p:blipFill>
          <a:blip r:embed="rId14"/>
          <a:stretch/>
        </p:blipFill>
        <p:spPr>
          <a:xfrm>
            <a:off x="0" y="0"/>
            <a:ext cx="9142560" cy="5142240"/>
          </a:xfrm>
          <a:prstGeom prst="rect">
            <a:avLst/>
          </a:prstGeom>
          <a:ln w="0">
            <a:noFill/>
          </a:ln>
        </p:spPr>
      </p:pic>
      <p:sp>
        <p:nvSpPr>
          <p:cNvPr id="8" name="Line 1"/>
          <p:cNvSpPr/>
          <p:nvPr/>
        </p:nvSpPr>
        <p:spPr>
          <a:xfrm>
            <a:off x="4713480" y="3452040"/>
            <a:ext cx="1877760" cy="0"/>
          </a:xfrm>
          <a:prstGeom prst="line">
            <a:avLst/>
          </a:prstGeom>
          <a:ln w="57240">
            <a:solidFill>
              <a:srgbClr val="A40F6C"/>
            </a:solidFill>
            <a:round/>
          </a:ln>
        </p:spPr>
        <p:style>
          <a:lnRef idx="2">
            <a:schemeClr val="accent1"/>
          </a:lnRef>
          <a:fillRef idx="0">
            <a:schemeClr val="accent1"/>
          </a:fillRef>
          <a:effectRef idx="1">
            <a:schemeClr val="accent1"/>
          </a:effectRef>
          <a:fontRef idx="minor"/>
        </p:style>
      </p:sp>
      <p:sp>
        <p:nvSpPr>
          <p:cNvPr id="2" name="CustomShape 2"/>
          <p:cNvSpPr/>
          <p:nvPr/>
        </p:nvSpPr>
        <p:spPr>
          <a:xfrm>
            <a:off x="5573160" y="355320"/>
            <a:ext cx="2913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Calibri"/>
                <a:ea typeface="DejaVu Sans"/>
              </a:rPr>
              <a:t>Delivering Data Science</a:t>
            </a:r>
            <a:endParaRPr lang="en-AU" sz="1800" b="0" strike="noStrike" spc="-1">
              <a:latin typeface="Arial"/>
            </a:endParaRPr>
          </a:p>
        </p:txBody>
      </p:sp>
      <p:sp>
        <p:nvSpPr>
          <p:cNvPr id="3" name="CustomShape 3"/>
          <p:cNvSpPr/>
          <p:nvPr/>
        </p:nvSpPr>
        <p:spPr>
          <a:xfrm>
            <a:off x="5573160" y="639360"/>
            <a:ext cx="2913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A40F6C"/>
                </a:solidFill>
                <a:latin typeface="Calibri"/>
                <a:ea typeface="DejaVu Sans"/>
              </a:rPr>
              <a:t>In Resources &amp; Energy</a:t>
            </a:r>
            <a:endParaRPr lang="en-AU" sz="1800" b="0" strike="noStrike" spc="-1">
              <a:latin typeface="Arial"/>
            </a:endParaRPr>
          </a:p>
        </p:txBody>
      </p:sp>
      <p:sp>
        <p:nvSpPr>
          <p:cNvPr id="4" name="Line 4"/>
          <p:cNvSpPr/>
          <p:nvPr/>
        </p:nvSpPr>
        <p:spPr>
          <a:xfrm>
            <a:off x="5662440" y="1093680"/>
            <a:ext cx="3556080" cy="0"/>
          </a:xfrm>
          <a:prstGeom prst="line">
            <a:avLst/>
          </a:prstGeom>
          <a:ln>
            <a:solidFill>
              <a:schemeClr val="accent2"/>
            </a:solidFill>
            <a:round/>
          </a:ln>
        </p:spPr>
        <p:style>
          <a:lnRef idx="2">
            <a:schemeClr val="accent1"/>
          </a:lnRef>
          <a:fillRef idx="0">
            <a:schemeClr val="accent1"/>
          </a:fillRef>
          <a:effectRef idx="1">
            <a:schemeClr val="accent1"/>
          </a:effectRef>
          <a:fontRef idx="minor"/>
        </p:style>
      </p:sp>
      <p:sp>
        <p:nvSpPr>
          <p:cNvPr id="5" name="PlaceHolder 5"/>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6"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65" name="Picture 2" descr="A8014 CORE Skills Powerpoint-8.jpg"/>
          <p:cNvPicPr/>
          <p:nvPr/>
        </p:nvPicPr>
        <p:blipFill>
          <a:blip r:embed="rId14"/>
          <a:stretch/>
        </p:blipFill>
        <p:spPr>
          <a:xfrm>
            <a:off x="0" y="0"/>
            <a:ext cx="9142560" cy="5142240"/>
          </a:xfrm>
          <a:prstGeom prst="rect">
            <a:avLst/>
          </a:prstGeom>
          <a:ln w="0">
            <a:noFill/>
          </a:ln>
        </p:spPr>
      </p:pic>
      <p:sp>
        <p:nvSpPr>
          <p:cNvPr id="366"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6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Picture 1" descr="A8014 CORE Skills Powerpoint-9.jpg"/>
          <p:cNvPicPr/>
          <p:nvPr/>
        </p:nvPicPr>
        <p:blipFill>
          <a:blip r:embed="rId14"/>
          <a:stretch/>
        </p:blipFill>
        <p:spPr>
          <a:xfrm>
            <a:off x="0" y="0"/>
            <a:ext cx="9142560" cy="5142240"/>
          </a:xfrm>
          <a:prstGeom prst="rect">
            <a:avLst/>
          </a:prstGeom>
          <a:ln w="0">
            <a:noFill/>
          </a:ln>
        </p:spPr>
      </p:pic>
      <p:sp>
        <p:nvSpPr>
          <p:cNvPr id="4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45"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Picture 1" descr="A8014 CORE Skills Powerpoint-9.jpg"/>
          <p:cNvPicPr/>
          <p:nvPr/>
        </p:nvPicPr>
        <p:blipFill>
          <a:blip r:embed="rId14"/>
          <a:stretch/>
        </p:blipFill>
        <p:spPr>
          <a:xfrm>
            <a:off x="0" y="0"/>
            <a:ext cx="9142560" cy="5142240"/>
          </a:xfrm>
          <a:prstGeom prst="rect">
            <a:avLst/>
          </a:prstGeom>
          <a:ln w="0">
            <a:noFill/>
          </a:ln>
        </p:spPr>
      </p:pic>
      <p:sp>
        <p:nvSpPr>
          <p:cNvPr id="8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85" name="PlaceHolder 2"/>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86"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3" name="Picture 11" descr="A8014 CORE Skills Powerpoint-15.jpg"/>
          <p:cNvPicPr/>
          <p:nvPr/>
        </p:nvPicPr>
        <p:blipFill>
          <a:blip r:embed="rId14"/>
          <a:stretch/>
        </p:blipFill>
        <p:spPr>
          <a:xfrm>
            <a:off x="0" y="0"/>
            <a:ext cx="9142560" cy="5142240"/>
          </a:xfrm>
          <a:prstGeom prst="rect">
            <a:avLst/>
          </a:prstGeom>
          <a:ln w="0">
            <a:noFill/>
          </a:ln>
        </p:spPr>
      </p:pic>
      <p:sp>
        <p:nvSpPr>
          <p:cNvPr id="12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125" name="CustomShape 2"/>
          <p:cNvSpPr/>
          <p:nvPr/>
        </p:nvSpPr>
        <p:spPr>
          <a:xfrm>
            <a:off x="1605600" y="217080"/>
            <a:ext cx="52286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2000" b="1" strike="noStrike" spc="-1">
                <a:solidFill>
                  <a:srgbClr val="000000"/>
                </a:solidFill>
                <a:latin typeface="Calibri"/>
                <a:ea typeface="DejaVu Sans"/>
              </a:rPr>
              <a:t>Aims &amp; Learning Outcomes – Day</a:t>
            </a:r>
            <a:endParaRPr lang="en-AU" sz="2000" b="0" strike="noStrike" spc="-1">
              <a:latin typeface="Arial"/>
            </a:endParaRPr>
          </a:p>
        </p:txBody>
      </p:sp>
      <p:sp>
        <p:nvSpPr>
          <p:cNvPr id="126" name="CustomShape 3"/>
          <p:cNvSpPr/>
          <p:nvPr/>
        </p:nvSpPr>
        <p:spPr>
          <a:xfrm>
            <a:off x="1653120" y="1246680"/>
            <a:ext cx="652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Aims</a:t>
            </a:r>
            <a:endParaRPr lang="en-AU" sz="1800" b="0" strike="noStrike" spc="-1">
              <a:latin typeface="Arial"/>
            </a:endParaRPr>
          </a:p>
        </p:txBody>
      </p:sp>
      <p:sp>
        <p:nvSpPr>
          <p:cNvPr id="127" name="CustomShape 4"/>
          <p:cNvSpPr/>
          <p:nvPr/>
        </p:nvSpPr>
        <p:spPr>
          <a:xfrm>
            <a:off x="1776600" y="3037680"/>
            <a:ext cx="2008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Learning Outcomes</a:t>
            </a:r>
            <a:endParaRPr lang="en-AU" sz="1800" b="0" strike="noStrike" spc="-1">
              <a:latin typeface="Arial"/>
            </a:endParaRPr>
          </a:p>
        </p:txBody>
      </p:sp>
      <p:sp>
        <p:nvSpPr>
          <p:cNvPr id="128" name="PlaceHolder 5"/>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29"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6" name="Picture 1" descr="A8014 CORE Skills Powerpoint-9.jpg"/>
          <p:cNvPicPr/>
          <p:nvPr/>
        </p:nvPicPr>
        <p:blipFill>
          <a:blip r:embed="rId14"/>
          <a:stretch/>
        </p:blipFill>
        <p:spPr>
          <a:xfrm>
            <a:off x="0" y="0"/>
            <a:ext cx="9142560" cy="5142240"/>
          </a:xfrm>
          <a:prstGeom prst="rect">
            <a:avLst/>
          </a:prstGeom>
          <a:ln w="0">
            <a:noFill/>
          </a:ln>
        </p:spPr>
      </p:pic>
      <p:sp>
        <p:nvSpPr>
          <p:cNvPr id="167"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168"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69"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6" name="Picture 1" descr="A8014 CORE Skills Powerpoint-7.jpg"/>
          <p:cNvPicPr/>
          <p:nvPr/>
        </p:nvPicPr>
        <p:blipFill>
          <a:blip r:embed="rId14"/>
          <a:stretch/>
        </p:blipFill>
        <p:spPr>
          <a:xfrm>
            <a:off x="0" y="0"/>
            <a:ext cx="9142560" cy="5142240"/>
          </a:xfrm>
          <a:prstGeom prst="rect">
            <a:avLst/>
          </a:prstGeom>
          <a:ln w="0">
            <a:noFill/>
          </a:ln>
        </p:spPr>
      </p:pic>
      <p:sp>
        <p:nvSpPr>
          <p:cNvPr id="207"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08"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5" name="Picture 1" descr="A8014 CORE Skills Powerpoint-9.jpg"/>
          <p:cNvPicPr/>
          <p:nvPr/>
        </p:nvPicPr>
        <p:blipFill>
          <a:blip r:embed="rId14"/>
          <a:stretch/>
        </p:blipFill>
        <p:spPr>
          <a:xfrm>
            <a:off x="0" y="0"/>
            <a:ext cx="9142560" cy="5142240"/>
          </a:xfrm>
          <a:prstGeom prst="rect">
            <a:avLst/>
          </a:prstGeom>
          <a:ln w="0">
            <a:noFill/>
          </a:ln>
        </p:spPr>
      </p:pic>
      <p:sp>
        <p:nvSpPr>
          <p:cNvPr id="24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47"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4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5" name="Picture 1" descr="A8014 CORE Skills Powerpoint-9.jpg"/>
          <p:cNvPicPr/>
          <p:nvPr/>
        </p:nvPicPr>
        <p:blipFill>
          <a:blip r:embed="rId14"/>
          <a:stretch/>
        </p:blipFill>
        <p:spPr>
          <a:xfrm>
            <a:off x="0" y="0"/>
            <a:ext cx="9142560" cy="5142240"/>
          </a:xfrm>
          <a:prstGeom prst="rect">
            <a:avLst/>
          </a:prstGeom>
          <a:ln w="0">
            <a:noFill/>
          </a:ln>
        </p:spPr>
      </p:pic>
      <p:sp>
        <p:nvSpPr>
          <p:cNvPr id="28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87"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5" name="Picture 1" descr="A8014 CORE Skills Powerpoint-9.jpg"/>
          <p:cNvPicPr/>
          <p:nvPr/>
        </p:nvPicPr>
        <p:blipFill>
          <a:blip r:embed="rId14"/>
          <a:stretch/>
        </p:blipFill>
        <p:spPr>
          <a:xfrm>
            <a:off x="0" y="0"/>
            <a:ext cx="9142560" cy="5142240"/>
          </a:xfrm>
          <a:prstGeom prst="rect">
            <a:avLst/>
          </a:prstGeom>
          <a:ln w="0">
            <a:noFill/>
          </a:ln>
        </p:spPr>
      </p:pic>
      <p:sp>
        <p:nvSpPr>
          <p:cNvPr id="32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327" name="PlaceHolder 2"/>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32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8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3.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3.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playground.tensorflow.org/" TargetMode="Externa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9.png"/><Relationship Id="rId7"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27.xml"/><Relationship Id="rId6" Type="http://schemas.openxmlformats.org/officeDocument/2006/relationships/customXml" Target="../ink/ink4.xml"/><Relationship Id="rId11" Type="http://schemas.openxmlformats.org/officeDocument/2006/relationships/customXml" Target="../ink/ink8.xml"/><Relationship Id="rId5" Type="http://schemas.openxmlformats.org/officeDocument/2006/relationships/customXml" Target="../ink/ink3.xml"/><Relationship Id="rId10" Type="http://schemas.openxmlformats.org/officeDocument/2006/relationships/image" Target="../media/image10.png"/><Relationship Id="rId4" Type="http://schemas.openxmlformats.org/officeDocument/2006/relationships/customXml" Target="../ink/ink2.xml"/><Relationship Id="rId9" Type="http://schemas.openxmlformats.org/officeDocument/2006/relationships/customXml" Target="../ink/ink7.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9.xml"/><Relationship Id="rId5" Type="http://schemas.openxmlformats.org/officeDocument/2006/relationships/image" Target="../media/image11.png"/><Relationship Id="rId4" Type="http://schemas.openxmlformats.org/officeDocument/2006/relationships/hyperlink" Target="https://medium.com/datathings/neural-networks-and-backpropagation-explained-in-a-simple-way-f540a3611f5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9.xml"/><Relationship Id="rId5" Type="http://schemas.openxmlformats.org/officeDocument/2006/relationships/image" Target="../media/image11.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IHZwWFHWa-w" TargetMode="External"/><Relationship Id="rId2" Type="http://schemas.openxmlformats.org/officeDocument/2006/relationships/hyperlink" Target="https://youtu.be/aircAruvnKk" TargetMode="External"/><Relationship Id="rId1" Type="http://schemas.openxmlformats.org/officeDocument/2006/relationships/slideLayout" Target="../slideLayouts/slideLayout99.xml"/><Relationship Id="rId6" Type="http://schemas.openxmlformats.org/officeDocument/2006/relationships/image" Target="../media/image47.png"/><Relationship Id="rId5" Type="http://schemas.openxmlformats.org/officeDocument/2006/relationships/hyperlink" Target="https://youtu.be/tIeHLnjs5U8" TargetMode="External"/><Relationship Id="rId4" Type="http://schemas.openxmlformats.org/officeDocument/2006/relationships/hyperlink" Target="https://youtu.be/Ilg3gGewQ5U"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aircAruvnKk" TargetMode="External"/><Relationship Id="rId7"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49.xml"/><Relationship Id="rId6" Type="http://schemas.openxmlformats.org/officeDocument/2006/relationships/hyperlink" Target="https://youtu.be/tIeHLnjs5U8" TargetMode="External"/><Relationship Id="rId5" Type="http://schemas.openxmlformats.org/officeDocument/2006/relationships/hyperlink" Target="https://youtu.be/Ilg3gGewQ5U" TargetMode="External"/><Relationship Id="rId4" Type="http://schemas.openxmlformats.org/officeDocument/2006/relationships/hyperlink" Target="https://youtu.be/IHZwWFHWa-w"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49.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5.png"/><Relationship Id="rId1" Type="http://schemas.openxmlformats.org/officeDocument/2006/relationships/slideLayout" Target="../slideLayouts/slideLayout49.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1.png"/><Relationship Id="rId1" Type="http://schemas.openxmlformats.org/officeDocument/2006/relationships/slideLayout" Target="../slideLayouts/slideLayout49.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1.png"/><Relationship Id="rId1" Type="http://schemas.openxmlformats.org/officeDocument/2006/relationships/slideLayout" Target="../slideLayouts/slideLayout49.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4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hyperlink" Target="https://ai.google/research/pubs/pub43022" TargetMode="External"/><Relationship Id="rId2" Type="http://schemas.openxmlformats.org/officeDocument/2006/relationships/image" Target="../media/image11.png"/><Relationship Id="rId1" Type="http://schemas.openxmlformats.org/officeDocument/2006/relationships/slideLayout" Target="../slideLayouts/slideLayout49.xml"/><Relationship Id="rId6" Type="http://schemas.openxmlformats.org/officeDocument/2006/relationships/hyperlink" Target="https://arxiv.org/pdf/1602.07261.pdf" TargetMode="External"/><Relationship Id="rId5" Type="http://schemas.openxmlformats.org/officeDocument/2006/relationships/hyperlink" Target="http://www.robots.ox.ac.uk/~vgg/practicals/cnn/index.html" TargetMode="External"/><Relationship Id="rId4" Type="http://schemas.openxmlformats.org/officeDocument/2006/relationships/hyperlink" Target="https://www.cv-foundation.org/openaccess/content_cvpr_2016/html/He_Deep_Residual_Learning_CVPR_2016_paper.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tif"/><Relationship Id="rId2" Type="http://schemas.openxmlformats.org/officeDocument/2006/relationships/image" Target="../media/image11.png"/><Relationship Id="rId1" Type="http://schemas.openxmlformats.org/officeDocument/2006/relationships/slideLayout" Target="../slideLayouts/slideLayout73.xml"/><Relationship Id="rId6" Type="http://schemas.openxmlformats.org/officeDocument/2006/relationships/hyperlink" Target="https://phys.org/2018-06-ai-method-power-artificial-neural.html" TargetMode="External"/><Relationship Id="rId5" Type="http://schemas.openxmlformats.org/officeDocument/2006/relationships/hyperlink" Target="https://www.nature.com/scitable/blog/brain-metrics/" TargetMode="External"/><Relationship Id="rId4" Type="http://schemas.openxmlformats.org/officeDocument/2006/relationships/image" Target="../media/image13.wmf"/></Relationships>
</file>

<file path=ppt/slides/_rels/slide70.xml.rels><?xml version="1.0" encoding="UTF-8" standalone="yes"?>
<Relationships xmlns="http://schemas.openxmlformats.org/package/2006/relationships"><Relationship Id="rId3" Type="http://schemas.openxmlformats.org/officeDocument/2006/relationships/hyperlink" Target="https://cs.gmu.edu/~xwang24/Projects/RPM.html" TargetMode="External"/><Relationship Id="rId2" Type="http://schemas.openxmlformats.org/officeDocument/2006/relationships/image" Target="../media/image45.png"/><Relationship Id="rId1" Type="http://schemas.openxmlformats.org/officeDocument/2006/relationships/slideLayout" Target="../slideLayouts/slideLayout49.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5.png"/><Relationship Id="rId1" Type="http://schemas.openxmlformats.org/officeDocument/2006/relationships/slideLayout" Target="../slideLayouts/slideLayout49.xml"/><Relationship Id="rId5" Type="http://schemas.openxmlformats.org/officeDocument/2006/relationships/image" Target="../media/image71.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3" Type="http://schemas.openxmlformats.org/officeDocument/2006/relationships/hyperlink" Target="https://cs224d.stanford.edu/lecture_notes/LectureNotes4.pdf" TargetMode="External"/><Relationship Id="rId2" Type="http://schemas.openxmlformats.org/officeDocument/2006/relationships/image" Target="../media/image45.png"/><Relationship Id="rId1" Type="http://schemas.openxmlformats.org/officeDocument/2006/relationships/slideLayout" Target="../slideLayouts/slideLayout49.xml"/><Relationship Id="rId5" Type="http://schemas.openxmlformats.org/officeDocument/2006/relationships/image" Target="../media/image74.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5.png"/><Relationship Id="rId1" Type="http://schemas.openxmlformats.org/officeDocument/2006/relationships/slideLayout" Target="../slideLayouts/slideLayout49.xml"/><Relationship Id="rId4" Type="http://schemas.openxmlformats.org/officeDocument/2006/relationships/hyperlink" Target="http://colah.github.io/posts/2015-08-Understanding-LSTM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5.png"/><Relationship Id="rId1" Type="http://schemas.openxmlformats.org/officeDocument/2006/relationships/slideLayout" Target="../slideLayouts/slideLayout49.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83.xml.rels><?xml version="1.0" encoding="UTF-8" standalone="yes"?>
<Relationships xmlns="http://schemas.openxmlformats.org/package/2006/relationships"><Relationship Id="rId8" Type="http://schemas.openxmlformats.org/officeDocument/2006/relationships/hyperlink" Target="https://www.deeplearning.ai/" TargetMode="External"/><Relationship Id="rId3" Type="http://schemas.openxmlformats.org/officeDocument/2006/relationships/image" Target="../media/image81.jpeg"/><Relationship Id="rId7" Type="http://schemas.openxmlformats.org/officeDocument/2006/relationships/hyperlink" Target="https://www.tensorflow.org/" TargetMode="External"/><Relationship Id="rId2" Type="http://schemas.openxmlformats.org/officeDocument/2006/relationships/image" Target="../media/image11.png"/><Relationship Id="rId1" Type="http://schemas.openxmlformats.org/officeDocument/2006/relationships/slideLayout" Target="../slideLayouts/slideLayout73.xml"/><Relationship Id="rId6" Type="http://schemas.openxmlformats.org/officeDocument/2006/relationships/hyperlink" Target="http://scikit-learn.org/" TargetMode="External"/><Relationship Id="rId5" Type="http://schemas.openxmlformats.org/officeDocument/2006/relationships/image" Target="../media/image83.jpeg"/><Relationship Id="rId4" Type="http://schemas.openxmlformats.org/officeDocument/2006/relationships/image" Target="../media/image82.jpeg"/><Relationship Id="rId9" Type="http://schemas.openxmlformats.org/officeDocument/2006/relationships/image" Target="../media/image8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CustomShape 1"/>
          <p:cNvSpPr/>
          <p:nvPr/>
        </p:nvSpPr>
        <p:spPr>
          <a:xfrm>
            <a:off x="5297400" y="1726920"/>
            <a:ext cx="3279600" cy="85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79"/>
              </a:spcBef>
              <a:tabLst>
                <a:tab pos="0" algn="l"/>
              </a:tabLst>
            </a:pPr>
            <a:r>
              <a:rPr lang="en-US" sz="2400" b="0" strike="noStrike" spc="-1">
                <a:solidFill>
                  <a:srgbClr val="0F1137"/>
                </a:solidFill>
                <a:latin typeface="Calibri"/>
                <a:ea typeface="DejaVu Sans"/>
              </a:rPr>
              <a:t>Machine Learning II</a:t>
            </a:r>
            <a:endParaRPr lang="en-AU" sz="2400" b="0" strike="noStrike" spc="-1">
              <a:latin typeface="Arial"/>
            </a:endParaRPr>
          </a:p>
        </p:txBody>
      </p:sp>
      <p:sp>
        <p:nvSpPr>
          <p:cNvPr id="411" name="CustomShape 2"/>
          <p:cNvSpPr/>
          <p:nvPr/>
        </p:nvSpPr>
        <p:spPr>
          <a:xfrm>
            <a:off x="5297400" y="3524760"/>
            <a:ext cx="3846240" cy="25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spcBef>
                <a:spcPts val="241"/>
              </a:spcBef>
              <a:tabLst>
                <a:tab pos="0" algn="l"/>
              </a:tabLst>
            </a:pPr>
            <a:r>
              <a:rPr lang="en-US" sz="1200" b="0" strike="noStrike" spc="-1" dirty="0">
                <a:solidFill>
                  <a:srgbClr val="0F1137"/>
                </a:solidFill>
                <a:latin typeface="Calibri"/>
                <a:ea typeface="DejaVu Sans"/>
              </a:rPr>
              <a:t>Dr </a:t>
            </a:r>
            <a:r>
              <a:rPr lang="en-US" sz="1200" spc="-1" dirty="0">
                <a:solidFill>
                  <a:srgbClr val="0F1137"/>
                </a:solidFill>
                <a:latin typeface="Calibri"/>
                <a:ea typeface="DejaVu Sans"/>
              </a:rPr>
              <a:t>Débora Corrêa and</a:t>
            </a:r>
            <a:r>
              <a:rPr lang="en-US" sz="1200" b="0" strike="noStrike" spc="-1" dirty="0">
                <a:solidFill>
                  <a:srgbClr val="0F1137"/>
                </a:solidFill>
                <a:latin typeface="Calibri"/>
                <a:ea typeface="DejaVu Sans"/>
              </a:rPr>
              <a:t> Dr Thomas Stemler</a:t>
            </a:r>
            <a:r>
              <a:rPr lang="en-US" sz="1200" spc="-1" dirty="0">
                <a:solidFill>
                  <a:srgbClr val="0F1137"/>
                </a:solidFill>
                <a:latin typeface="Calibri"/>
                <a:ea typeface="DejaVu Sans"/>
              </a:rPr>
              <a:t> </a:t>
            </a:r>
            <a:endParaRPr lang="en-AU" sz="1200" b="0" strike="noStrike" spc="-1" dirty="0">
              <a:latin typeface="Arial"/>
            </a:endParaRPr>
          </a:p>
        </p:txBody>
      </p:sp>
      <p:sp>
        <p:nvSpPr>
          <p:cNvPr id="412" name="CustomShape 3"/>
          <p:cNvSpPr/>
          <p:nvPr/>
        </p:nvSpPr>
        <p:spPr>
          <a:xfrm>
            <a:off x="5297400" y="2583360"/>
            <a:ext cx="3279600" cy="43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Day 9</a:t>
            </a:r>
            <a:endParaRPr lang="en-AU" sz="1400" b="0" strike="noStrike" spc="-1">
              <a:latin typeface="Arial"/>
            </a:endParaRPr>
          </a:p>
        </p:txBody>
      </p:sp>
      <p:sp>
        <p:nvSpPr>
          <p:cNvPr id="413" name="CustomShape 4"/>
          <p:cNvSpPr/>
          <p:nvPr/>
        </p:nvSpPr>
        <p:spPr>
          <a:xfrm>
            <a:off x="5297400" y="4865400"/>
            <a:ext cx="1547280" cy="31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38000"/>
          </a:bodyPr>
          <a:lstStyle/>
          <a:p>
            <a:pPr>
              <a:lnSpc>
                <a:spcPct val="100000"/>
              </a:lnSpc>
              <a:spcBef>
                <a:spcPts val="210"/>
              </a:spcBef>
              <a:tabLst>
                <a:tab pos="0" algn="l"/>
              </a:tabLst>
            </a:pPr>
            <a:r>
              <a:rPr lang="en-US" sz="1050" b="0" u="sng" strike="noStrike" spc="-1">
                <a:solidFill>
                  <a:srgbClr val="0000FF"/>
                </a:solidFill>
                <a:uFillTx/>
                <a:latin typeface="Calibri"/>
                <a:ea typeface="DejaVu Sans"/>
              </a:rPr>
              <a:t>Thomas</a:t>
            </a:r>
            <a:endParaRPr lang="en-AU" sz="1050" b="0" strike="noStrike" spc="-1">
              <a:latin typeface="Arial"/>
            </a:endParaRPr>
          </a:p>
          <a:p>
            <a:pPr>
              <a:lnSpc>
                <a:spcPct val="100000"/>
              </a:lnSpc>
              <a:spcBef>
                <a:spcPts val="210"/>
              </a:spcBef>
              <a:tabLst>
                <a:tab pos="0" algn="l"/>
              </a:tabLst>
            </a:pPr>
            <a:r>
              <a:rPr lang="en-US" sz="1050" b="0" u="sng" strike="noStrike" spc="-1">
                <a:solidFill>
                  <a:srgbClr val="0000FF"/>
                </a:solidFill>
                <a:uFillTx/>
                <a:latin typeface="Calibri"/>
                <a:ea typeface="DejaVu Sans"/>
              </a:rPr>
              <a:t>leonardo.portesdossantos@uwa.edu.au</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414" name="CustomShape 5"/>
          <p:cNvSpPr/>
          <p:nvPr/>
        </p:nvSpPr>
        <p:spPr>
          <a:xfrm>
            <a:off x="5297400" y="3739320"/>
            <a:ext cx="3043080" cy="37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0F1137"/>
                </a:solidFill>
                <a:latin typeface="Calibri"/>
                <a:ea typeface="DejaVu Sans"/>
              </a:rPr>
              <a:t>Lecturers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Department of Computer Science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and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Department of Mathematical and Statistical sciences,  UWA</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15" name="CustomShape 6"/>
          <p:cNvSpPr/>
          <p:nvPr/>
        </p:nvSpPr>
        <p:spPr>
          <a:xfrm>
            <a:off x="5297400" y="3015720"/>
            <a:ext cx="3279600" cy="43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tabLst>
                <a:tab pos="0" algn="l"/>
              </a:tabLst>
            </a:pPr>
            <a:r>
              <a:rPr lang="en-US" sz="1400" b="0" strike="noStrike" spc="-1">
                <a:solidFill>
                  <a:srgbClr val="0F1137"/>
                </a:solidFill>
                <a:latin typeface="Calibri"/>
                <a:ea typeface="DejaVu Sans"/>
              </a:rPr>
              <a:t>Deep Learning</a:t>
            </a:r>
            <a:endParaRPr lang="en-AU" sz="1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Picture 450"/>
          <p:cNvPicPr/>
          <p:nvPr/>
        </p:nvPicPr>
        <p:blipFill>
          <a:blip r:embed="rId2"/>
          <a:stretch/>
        </p:blipFill>
        <p:spPr>
          <a:xfrm>
            <a:off x="0" y="1440000"/>
            <a:ext cx="1307880" cy="2554920"/>
          </a:xfrm>
          <a:prstGeom prst="rect">
            <a:avLst/>
          </a:prstGeom>
          <a:ln w="0">
            <a:noFill/>
          </a:ln>
        </p:spPr>
      </p:pic>
      <p:sp>
        <p:nvSpPr>
          <p:cNvPr id="526"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solidFill>
                  <a:srgbClr val="000000"/>
                </a:solidFill>
                <a:uFillTx/>
                <a:latin typeface="Arial"/>
                <a:ea typeface="DejaVu Sans"/>
              </a:rPr>
              <a:t>Input for our </a:t>
            </a:r>
            <a:r>
              <a:rPr lang="en-AU" sz="1400" b="1" u="sng" strike="noStrike" spc="-1">
                <a:solidFill>
                  <a:srgbClr val="000000"/>
                </a:solidFill>
                <a:uFillTx/>
                <a:latin typeface="Arial"/>
                <a:ea typeface="DejaVu Sans"/>
              </a:rPr>
              <a:t>unity</a:t>
            </a:r>
            <a:r>
              <a:rPr lang="en-AU" sz="1400" b="0" u="sng" strike="noStrike" spc="-1">
                <a:solidFill>
                  <a:srgbClr val="000000"/>
                </a:solidFill>
                <a:uFillTx/>
                <a:latin typeface="Arial"/>
                <a:ea typeface="DejaVu Sans"/>
              </a:rPr>
              <a:t> (“neuron”):</a:t>
            </a:r>
            <a:endParaRPr lang="en-AU" sz="1400" b="0" strike="noStrike" spc="-1">
              <a:latin typeface="Arial"/>
            </a:endParaRPr>
          </a:p>
          <a:p>
            <a:pPr>
              <a:lnSpc>
                <a:spcPct val="100000"/>
              </a:lnSpc>
            </a:pP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Gray scale levels of all pixels x</a:t>
            </a:r>
            <a:r>
              <a:rPr lang="en-AU" sz="1400" b="0" strike="noStrike" spc="-1" baseline="-33000">
                <a:solidFill>
                  <a:srgbClr val="000000"/>
                </a:solidFill>
                <a:latin typeface="Arial"/>
                <a:ea typeface="DejaVu Sans"/>
              </a:rPr>
              <a:t>i</a:t>
            </a:r>
            <a:r>
              <a:rPr lang="en-AU" sz="1400" b="0" strike="noStrike" spc="-1">
                <a:solidFill>
                  <a:srgbClr val="000000"/>
                </a:solidFill>
                <a:latin typeface="Arial"/>
                <a:ea typeface="DejaVu Sans"/>
              </a:rPr>
              <a:t>, for i = 1, …, 784</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With a given </a:t>
            </a:r>
            <a:r>
              <a:rPr lang="en-AU" sz="1400" b="1" strike="noStrike" spc="-1">
                <a:solidFill>
                  <a:srgbClr val="00A933"/>
                </a:solidFill>
                <a:latin typeface="Arial"/>
                <a:ea typeface="DejaVu Sans"/>
              </a:rPr>
              <a:t>weight</a:t>
            </a:r>
            <a:r>
              <a:rPr lang="en-AU" sz="1400" b="0" strike="noStrike" spc="-1">
                <a:solidFill>
                  <a:srgbClr val="00A933"/>
                </a:solidFill>
                <a:latin typeface="Arial"/>
                <a:ea typeface="DejaVu Sans"/>
              </a:rPr>
              <a:t> w</a:t>
            </a:r>
            <a:r>
              <a:rPr lang="en-AU" sz="1400" b="0" strike="noStrike" spc="-1" baseline="-33000">
                <a:solidFill>
                  <a:srgbClr val="00A933"/>
                </a:solidFill>
                <a:latin typeface="Arial"/>
                <a:ea typeface="DejaVu Sans"/>
              </a:rPr>
              <a:t>i</a:t>
            </a:r>
            <a:r>
              <a:rPr lang="en-AU" sz="1400" b="0" strike="noStrike" spc="-1" baseline="33000">
                <a:solidFill>
                  <a:srgbClr val="00A933"/>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27" name="CustomShape 2"/>
          <p:cNvSpPr/>
          <p:nvPr/>
        </p:nvSpPr>
        <p:spPr>
          <a:xfrm>
            <a:off x="2376000" y="431856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 </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endParaRPr lang="en-AU" sz="2200" b="0" strike="noStrike" spc="-1">
              <a:latin typeface="Arial"/>
            </a:endParaRPr>
          </a:p>
        </p:txBody>
      </p:sp>
      <p:sp>
        <p:nvSpPr>
          <p:cNvPr id="528" name="CustomShape 3"/>
          <p:cNvSpPr/>
          <p:nvPr/>
        </p:nvSpPr>
        <p:spPr>
          <a:xfrm>
            <a:off x="5976000" y="4823280"/>
            <a:ext cx="31240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ea typeface="DejaVu Sans"/>
              </a:rPr>
              <a:t>Looks like a  linear regression!</a:t>
            </a:r>
            <a:endParaRPr lang="en-AU" sz="1400" b="0" strike="noStrike" spc="-1">
              <a:latin typeface="Arial"/>
            </a:endParaRPr>
          </a:p>
        </p:txBody>
      </p:sp>
      <p:sp>
        <p:nvSpPr>
          <p:cNvPr id="529" name="CustomShape 4"/>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30" name="CustomShape 5"/>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 name="Picture 454"/>
          <p:cNvPicPr/>
          <p:nvPr/>
        </p:nvPicPr>
        <p:blipFill>
          <a:blip r:embed="rId2"/>
          <a:stretch/>
        </p:blipFill>
        <p:spPr>
          <a:xfrm>
            <a:off x="0" y="1440000"/>
            <a:ext cx="1307880" cy="2554920"/>
          </a:xfrm>
          <a:prstGeom prst="rect">
            <a:avLst/>
          </a:prstGeom>
          <a:ln w="0">
            <a:noFill/>
          </a:ln>
        </p:spPr>
      </p:pic>
      <p:sp>
        <p:nvSpPr>
          <p:cNvPr id="532"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solidFill>
                  <a:srgbClr val="000000"/>
                </a:solidFill>
                <a:uFillTx/>
                <a:latin typeface="Arial"/>
                <a:ea typeface="DejaVu Sans"/>
              </a:rPr>
              <a:t>Input for our </a:t>
            </a:r>
            <a:r>
              <a:rPr lang="en-AU" sz="1400" b="1" u="sng" strike="noStrike" spc="-1">
                <a:solidFill>
                  <a:srgbClr val="000000"/>
                </a:solidFill>
                <a:uFillTx/>
                <a:latin typeface="Arial"/>
                <a:ea typeface="DejaVu Sans"/>
              </a:rPr>
              <a:t>unity</a:t>
            </a:r>
            <a:r>
              <a:rPr lang="en-AU" sz="1400" b="0" u="sng" strike="noStrike" spc="-1">
                <a:solidFill>
                  <a:srgbClr val="000000"/>
                </a:solidFill>
                <a:uFillTx/>
                <a:latin typeface="Arial"/>
                <a:ea typeface="DejaVu Sans"/>
              </a:rPr>
              <a:t> (“neuron”):</a:t>
            </a:r>
            <a:endParaRPr lang="en-AU" sz="1400" b="0" strike="noStrike" spc="-1">
              <a:latin typeface="Arial"/>
            </a:endParaRPr>
          </a:p>
          <a:p>
            <a:pPr>
              <a:lnSpc>
                <a:spcPct val="100000"/>
              </a:lnSpc>
            </a:pP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Gray scale levels of all pixels x</a:t>
            </a:r>
            <a:r>
              <a:rPr lang="en-AU" sz="1400" b="0" strike="noStrike" spc="-1" baseline="-33000">
                <a:solidFill>
                  <a:srgbClr val="000000"/>
                </a:solidFill>
                <a:latin typeface="Arial"/>
                <a:ea typeface="DejaVu Sans"/>
              </a:rPr>
              <a:t>i</a:t>
            </a:r>
            <a:r>
              <a:rPr lang="en-AU" sz="1400" b="0" strike="noStrike" spc="-1">
                <a:solidFill>
                  <a:srgbClr val="000000"/>
                </a:solidFill>
                <a:latin typeface="Arial"/>
                <a:ea typeface="DejaVu Sans"/>
              </a:rPr>
              <a:t>, for i = 1, …, 784</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With a given </a:t>
            </a:r>
            <a:r>
              <a:rPr lang="en-AU" sz="1400" b="1" strike="noStrike" spc="-1">
                <a:solidFill>
                  <a:srgbClr val="00A933"/>
                </a:solidFill>
                <a:latin typeface="Arial"/>
                <a:ea typeface="DejaVu Sans"/>
              </a:rPr>
              <a:t>weight</a:t>
            </a:r>
            <a:r>
              <a:rPr lang="en-AU" sz="1400" b="0" strike="noStrike" spc="-1">
                <a:solidFill>
                  <a:srgbClr val="00A933"/>
                </a:solidFill>
                <a:latin typeface="Arial"/>
                <a:ea typeface="DejaVu Sans"/>
              </a:rPr>
              <a:t> w</a:t>
            </a:r>
            <a:r>
              <a:rPr lang="en-AU" sz="1400" b="0" strike="noStrike" spc="-1" baseline="-33000">
                <a:solidFill>
                  <a:srgbClr val="00A933"/>
                </a:solidFill>
                <a:latin typeface="Arial"/>
                <a:ea typeface="DejaVu Sans"/>
              </a:rPr>
              <a:t>i</a:t>
            </a:r>
            <a:r>
              <a:rPr lang="en-AU" sz="1400" b="0" strike="noStrike" spc="-1" baseline="33000">
                <a:solidFill>
                  <a:srgbClr val="00A933"/>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u="sng" strike="noStrike" spc="-1">
                <a:solidFill>
                  <a:srgbClr val="000000"/>
                </a:solidFill>
                <a:uFillTx/>
                <a:latin typeface="Arial"/>
                <a:ea typeface="DejaVu Sans"/>
              </a:rPr>
              <a:t>State of our unity (it’s output):</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A number (called </a:t>
            </a:r>
            <a:r>
              <a:rPr lang="en-AU" sz="1400" b="1" strike="noStrike" spc="-1">
                <a:solidFill>
                  <a:srgbClr val="000000"/>
                </a:solidFill>
                <a:latin typeface="Arial"/>
                <a:ea typeface="Noto Sans CJK SC"/>
              </a:rPr>
              <a:t>activation</a:t>
            </a:r>
            <a:r>
              <a:rPr lang="en-AU" sz="1400" b="0" strike="noStrike" spc="-1">
                <a:solidFill>
                  <a:srgbClr val="000000"/>
                </a:solidFill>
                <a:latin typeface="Arial"/>
                <a:ea typeface="Noto Sans CJK SC"/>
              </a:rPr>
              <a:t>)</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0 &lt; x</a:t>
            </a:r>
            <a:r>
              <a:rPr lang="en-AU" sz="1400" b="0" strike="noStrike" spc="-1" baseline="33000">
                <a:solidFill>
                  <a:srgbClr val="000000"/>
                </a:solidFill>
                <a:latin typeface="Arial"/>
                <a:ea typeface="Noto Sans CJK SC"/>
              </a:rPr>
              <a:t>unity</a:t>
            </a:r>
            <a:r>
              <a:rPr lang="en-AU" sz="1400" b="0" strike="noStrike" spc="-1">
                <a:solidFill>
                  <a:srgbClr val="000000"/>
                </a:solidFill>
                <a:latin typeface="Arial"/>
                <a:ea typeface="Noto Sans CJK SC"/>
              </a:rPr>
              <a:t>&lt; 1 </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We need a transformation (</a:t>
            </a:r>
            <a:r>
              <a:rPr lang="en-AU" sz="1400" b="0" strike="noStrike" spc="-1">
                <a:solidFill>
                  <a:srgbClr val="FF8000"/>
                </a:solidFill>
                <a:latin typeface="Arial"/>
                <a:ea typeface="Noto Sans CJK SC"/>
              </a:rPr>
              <a:t>activation function</a:t>
            </a:r>
            <a:r>
              <a:rPr lang="en-AU" sz="1400" b="0" strike="noStrike" spc="-1">
                <a:solidFill>
                  <a:srgbClr val="000000"/>
                </a:solidFill>
                <a:latin typeface="Arial"/>
                <a:ea typeface="Noto Sans CJK SC"/>
              </a:rPr>
              <a:t>)</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33" name="CustomShape 2"/>
          <p:cNvSpPr/>
          <p:nvPr/>
        </p:nvSpPr>
        <p:spPr>
          <a:xfrm>
            <a:off x="2376000" y="432972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r>
              <a:rPr lang="en-AU" sz="2200" b="0" strike="noStrike" spc="-1" baseline="-33000">
                <a:solidFill>
                  <a:srgbClr val="00A933"/>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pic>
        <p:nvPicPr>
          <p:cNvPr id="534" name="Picture 15_0"/>
          <p:cNvPicPr/>
          <p:nvPr/>
        </p:nvPicPr>
        <p:blipFill>
          <a:blip r:embed="rId3"/>
          <a:stretch/>
        </p:blipFill>
        <p:spPr>
          <a:xfrm>
            <a:off x="5717160" y="2632680"/>
            <a:ext cx="3282120" cy="1542600"/>
          </a:xfrm>
          <a:prstGeom prst="rect">
            <a:avLst/>
          </a:prstGeom>
          <a:ln w="0">
            <a:noFill/>
          </a:ln>
        </p:spPr>
      </p:pic>
      <p:sp>
        <p:nvSpPr>
          <p:cNvPr id="535" name="CustomShape 3"/>
          <p:cNvSpPr/>
          <p:nvPr/>
        </p:nvSpPr>
        <p:spPr>
          <a:xfrm>
            <a:off x="5976000" y="4823280"/>
            <a:ext cx="31240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ea typeface="DejaVu Sans"/>
              </a:rPr>
              <a:t>Now it looks like a </a:t>
            </a:r>
            <a:r>
              <a:rPr lang="en-AU" sz="1400" b="0" u="sng" strike="noStrike" spc="-1">
                <a:solidFill>
                  <a:srgbClr val="C9211E"/>
                </a:solidFill>
                <a:uFillTx/>
                <a:latin typeface="Arial"/>
                <a:ea typeface="DejaVu Sans"/>
              </a:rPr>
              <a:t>logistic</a:t>
            </a:r>
            <a:r>
              <a:rPr lang="en-AU" sz="1400" b="0" strike="noStrike" spc="-1">
                <a:solidFill>
                  <a:srgbClr val="C9211E"/>
                </a:solidFill>
                <a:latin typeface="Arial"/>
                <a:ea typeface="DejaVu Sans"/>
              </a:rPr>
              <a:t> regression!</a:t>
            </a:r>
            <a:endParaRPr lang="en-AU" sz="1400" b="0" strike="noStrike" spc="-1">
              <a:latin typeface="Arial"/>
            </a:endParaRPr>
          </a:p>
        </p:txBody>
      </p:sp>
      <p:sp>
        <p:nvSpPr>
          <p:cNvPr id="536" name="CustomShape 4"/>
          <p:cNvSpPr/>
          <p:nvPr/>
        </p:nvSpPr>
        <p:spPr>
          <a:xfrm>
            <a:off x="6503760" y="2229480"/>
            <a:ext cx="249552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 sigmoid </a:t>
            </a:r>
            <a:endParaRPr lang="en-AU" sz="2200" b="0" strike="noStrike" spc="-1">
              <a:latin typeface="Arial"/>
            </a:endParaRPr>
          </a:p>
        </p:txBody>
      </p:sp>
      <p:sp>
        <p:nvSpPr>
          <p:cNvPr id="537" name="CustomShape 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38" name="CustomShape 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ustomShape 1"/>
          <p:cNvSpPr/>
          <p:nvPr/>
        </p:nvSpPr>
        <p:spPr>
          <a:xfrm>
            <a:off x="463320" y="1455840"/>
            <a:ext cx="786204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Normalization of the output (prevent outputs to explode due to the cascading effect).</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This allows neural networks to learn complex patterns and deal with variability in the data.</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Decision making at the output of a neuron.</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54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Activation functions</a:t>
            </a:r>
            <a:endParaRPr lang="en-AU" sz="2000" b="0" strike="noStrike" spc="-1">
              <a:latin typeface="Arial"/>
            </a:endParaRPr>
          </a:p>
        </p:txBody>
      </p:sp>
      <p:sp>
        <p:nvSpPr>
          <p:cNvPr id="541" name="CustomShape 3"/>
          <p:cNvSpPr/>
          <p:nvPr/>
        </p:nvSpPr>
        <p:spPr>
          <a:xfrm>
            <a:off x="463320" y="11307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Transformation the output of a neuron by a nonlinear function.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542" name="Picture 6_5" descr="CORE-Skills-ICONS-5.png"/>
          <p:cNvPicPr/>
          <p:nvPr/>
        </p:nvPicPr>
        <p:blipFill>
          <a:blip r:embed="rId2"/>
          <a:stretch/>
        </p:blipFill>
        <p:spPr>
          <a:xfrm>
            <a:off x="209520" y="0"/>
            <a:ext cx="872640" cy="872640"/>
          </a:xfrm>
          <a:prstGeom prst="rect">
            <a:avLst/>
          </a:prstGeom>
          <a:ln w="0">
            <a:noFill/>
          </a:ln>
        </p:spPr>
      </p:pic>
      <p:pic>
        <p:nvPicPr>
          <p:cNvPr id="543" name="Picture 7_2"/>
          <p:cNvPicPr/>
          <p:nvPr/>
        </p:nvPicPr>
        <p:blipFill>
          <a:blip r:embed="rId3"/>
          <a:stretch/>
        </p:blipFill>
        <p:spPr>
          <a:xfrm>
            <a:off x="1487160" y="2280600"/>
            <a:ext cx="6239880" cy="27572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4" name="Picture 465"/>
          <p:cNvPicPr/>
          <p:nvPr/>
        </p:nvPicPr>
        <p:blipFill>
          <a:blip r:embed="rId2"/>
          <a:stretch/>
        </p:blipFill>
        <p:spPr>
          <a:xfrm>
            <a:off x="0" y="1440000"/>
            <a:ext cx="1307880" cy="2554920"/>
          </a:xfrm>
          <a:prstGeom prst="rect">
            <a:avLst/>
          </a:prstGeom>
          <a:ln w="0">
            <a:noFill/>
          </a:ln>
        </p:spPr>
      </p:pic>
      <p:sp>
        <p:nvSpPr>
          <p:cNvPr id="545"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400" b="0" u="sng" strike="noStrike" spc="-1" dirty="0">
                <a:solidFill>
                  <a:srgbClr val="000000"/>
                </a:solidFill>
                <a:uFillTx/>
                <a:latin typeface="Arial"/>
                <a:ea typeface="DejaVu Sans"/>
              </a:rPr>
              <a:t>Input for our </a:t>
            </a:r>
            <a:r>
              <a:rPr lang="en-AU" sz="1400" b="1" u="sng" strike="noStrike" spc="-1" dirty="0">
                <a:solidFill>
                  <a:srgbClr val="000000"/>
                </a:solidFill>
                <a:uFillTx/>
                <a:latin typeface="Arial"/>
                <a:ea typeface="DejaVu Sans"/>
              </a:rPr>
              <a:t>unity</a:t>
            </a:r>
            <a:r>
              <a:rPr lang="en-AU" sz="1400" b="0" u="sng" strike="noStrike" spc="-1" dirty="0">
                <a:solidFill>
                  <a:srgbClr val="000000"/>
                </a:solidFill>
                <a:uFillTx/>
                <a:latin typeface="Arial"/>
                <a:ea typeface="DejaVu Sans"/>
              </a:rPr>
              <a:t> (“neuron”):</a:t>
            </a:r>
            <a:endParaRPr lang="en-AU" sz="1400" b="0" strike="noStrike" spc="-1" dirty="0">
              <a:latin typeface="Arial"/>
            </a:endParaRPr>
          </a:p>
          <a:p>
            <a:pPr>
              <a:lnSpc>
                <a:spcPct val="100000"/>
              </a:lnSpc>
            </a:pPr>
            <a:endParaRPr lang="en-AU" sz="1400" b="0" strike="noStrike" spc="-1">
              <a:latin typeface="Arial"/>
            </a:endParaRPr>
          </a:p>
          <a:p>
            <a:pPr marL="215900" indent="-215265">
              <a:lnSpc>
                <a:spcPct val="100000"/>
              </a:lnSpc>
              <a:buClr>
                <a:srgbClr val="000000"/>
              </a:buClr>
              <a:buSzPct val="45000"/>
              <a:buFont typeface="Wingdings" charset="2"/>
              <a:buChar char=""/>
            </a:pPr>
            <a:r>
              <a:rPr lang="en-AU" sz="1400" b="0" strike="noStrike" spc="-1" dirty="0">
                <a:solidFill>
                  <a:srgbClr val="000000"/>
                </a:solidFill>
                <a:latin typeface="Arial"/>
                <a:ea typeface="DejaVu Sans"/>
              </a:rPr>
              <a:t>Gray scale levels of all pixels x</a:t>
            </a:r>
            <a:r>
              <a:rPr lang="en-AU" sz="1400" b="0" strike="noStrike" spc="-1" baseline="-33000" dirty="0">
                <a:solidFill>
                  <a:srgbClr val="000000"/>
                </a:solidFill>
                <a:latin typeface="Arial"/>
                <a:ea typeface="DejaVu Sans"/>
              </a:rPr>
              <a:t>i</a:t>
            </a:r>
            <a:r>
              <a:rPr lang="en-AU" sz="1400" b="0" strike="noStrike" spc="-1" dirty="0">
                <a:solidFill>
                  <a:srgbClr val="000000"/>
                </a:solidFill>
                <a:latin typeface="Arial"/>
                <a:ea typeface="DejaVu Sans"/>
              </a:rPr>
              <a:t>, for </a:t>
            </a:r>
            <a:r>
              <a:rPr lang="en-AU" sz="1400" b="0" strike="noStrike" spc="-1" dirty="0" err="1">
                <a:solidFill>
                  <a:srgbClr val="000000"/>
                </a:solidFill>
                <a:latin typeface="Arial"/>
                <a:ea typeface="DejaVu Sans"/>
              </a:rPr>
              <a:t>i</a:t>
            </a:r>
            <a:r>
              <a:rPr lang="en-AU" sz="1400" b="0" strike="noStrike" spc="-1" dirty="0">
                <a:solidFill>
                  <a:srgbClr val="000000"/>
                </a:solidFill>
                <a:latin typeface="Arial"/>
                <a:ea typeface="DejaVu Sans"/>
              </a:rPr>
              <a:t> = 1, …, 784</a:t>
            </a:r>
            <a:endParaRPr lang="en-AU" sz="1400" b="0" strike="noStrike" spc="-1" dirty="0">
              <a:latin typeface="Arial"/>
            </a:endParaRPr>
          </a:p>
          <a:p>
            <a:pPr marL="215900" indent="-215265">
              <a:buClr>
                <a:srgbClr val="000000"/>
              </a:buClr>
              <a:buSzPct val="45000"/>
              <a:buFont typeface="Wingdings" charset="2"/>
              <a:buChar char=""/>
            </a:pPr>
            <a:r>
              <a:rPr lang="en-AU" sz="1400" b="0" strike="noStrike" spc="-1" dirty="0">
                <a:solidFill>
                  <a:srgbClr val="000000"/>
                </a:solidFill>
                <a:latin typeface="Arial"/>
                <a:ea typeface="DejaVu Sans"/>
              </a:rPr>
              <a:t>With a given </a:t>
            </a:r>
            <a:r>
              <a:rPr lang="en-AU" sz="1400" b="1" strike="noStrike" spc="-1" dirty="0">
                <a:solidFill>
                  <a:srgbClr val="00A933"/>
                </a:solidFill>
                <a:latin typeface="Arial"/>
                <a:ea typeface="DejaVu Sans"/>
              </a:rPr>
              <a:t>weight</a:t>
            </a:r>
            <a:r>
              <a:rPr lang="en-AU" sz="1400" b="0" strike="noStrike" spc="-1" dirty="0">
                <a:solidFill>
                  <a:srgbClr val="00A933"/>
                </a:solidFill>
                <a:latin typeface="Arial"/>
                <a:ea typeface="DejaVu Sans"/>
              </a:rPr>
              <a:t> </a:t>
            </a:r>
            <a:r>
              <a:rPr lang="en-AU" sz="1400" b="0" strike="noStrike" spc="-1" dirty="0" err="1">
                <a:solidFill>
                  <a:srgbClr val="00A933"/>
                </a:solidFill>
                <a:latin typeface="Arial"/>
                <a:ea typeface="DejaVu Sans"/>
              </a:rPr>
              <a:t>w</a:t>
            </a:r>
            <a:r>
              <a:rPr lang="en-AU" sz="1400" b="0" strike="noStrike" spc="-1" baseline="-33000" dirty="0" err="1">
                <a:solidFill>
                  <a:srgbClr val="00A933"/>
                </a:solidFill>
                <a:latin typeface="Arial"/>
                <a:ea typeface="DejaVu Sans"/>
              </a:rPr>
              <a:t>i</a:t>
            </a:r>
            <a:r>
              <a:rPr lang="en-AU" sz="1400" spc="-1" baseline="33000" dirty="0">
                <a:solidFill>
                  <a:srgbClr val="00A933"/>
                </a:solidFill>
                <a:latin typeface="Arial"/>
                <a:ea typeface="DejaVu Sans"/>
              </a:rPr>
              <a:t> </a:t>
            </a:r>
            <a:endParaRPr lang="en-AU" sz="1400" spc="-1">
              <a:solidFill>
                <a:srgbClr val="000000"/>
              </a:solidFill>
              <a:latin typeface="Arial"/>
              <a:ea typeface="DejaVu Sans"/>
            </a:endParaRPr>
          </a:p>
          <a:p>
            <a:endParaRPr lang="en-AU" sz="1400" spc="-1">
              <a:latin typeface="Arial"/>
            </a:endParaRPr>
          </a:p>
          <a:p>
            <a:pPr marL="215900" indent="-215265">
              <a:lnSpc>
                <a:spcPct val="100000"/>
              </a:lnSpc>
              <a:buClr>
                <a:srgbClr val="000000"/>
              </a:buClr>
              <a:buSzPct val="45000"/>
              <a:buFont typeface="Wingdings" charset="2"/>
              <a:buChar char=""/>
            </a:pPr>
            <a:r>
              <a:rPr lang="en-AU" sz="1400" b="0" u="sng" strike="noStrike" spc="-1" dirty="0">
                <a:solidFill>
                  <a:srgbClr val="000000"/>
                </a:solidFill>
                <a:uFillTx/>
                <a:latin typeface="Arial"/>
                <a:ea typeface="DejaVu Sans"/>
              </a:rPr>
              <a:t>State of our unity (it’s output):</a:t>
            </a:r>
            <a:endParaRPr lang="en-AU" sz="1400" b="0" strike="noStrike" spc="-1" dirty="0">
              <a:latin typeface="Arial"/>
            </a:endParaRPr>
          </a:p>
          <a:p>
            <a:pPr marL="215900" indent="-215265">
              <a:lnSpc>
                <a:spcPct val="100000"/>
              </a:lnSpc>
              <a:buClr>
                <a:srgbClr val="000000"/>
              </a:buClr>
              <a:buSzPct val="45000"/>
              <a:buFont typeface="Wingdings" charset="2"/>
              <a:buChar char=""/>
            </a:pPr>
            <a:r>
              <a:rPr lang="en-AU" sz="1400" b="0" strike="noStrike" spc="-1" dirty="0">
                <a:solidFill>
                  <a:srgbClr val="000000"/>
                </a:solidFill>
                <a:latin typeface="Arial"/>
                <a:ea typeface="Noto Sans CJK SC"/>
              </a:rPr>
              <a:t>A number (called </a:t>
            </a:r>
            <a:r>
              <a:rPr lang="en-AU" sz="1400" b="1" strike="noStrike" spc="-1" dirty="0">
                <a:solidFill>
                  <a:srgbClr val="000000"/>
                </a:solidFill>
                <a:latin typeface="Arial"/>
                <a:ea typeface="Noto Sans CJK SC"/>
              </a:rPr>
              <a:t>activation</a:t>
            </a:r>
            <a:r>
              <a:rPr lang="en-AU" sz="1400" b="0" strike="noStrike" spc="-1" dirty="0">
                <a:solidFill>
                  <a:srgbClr val="000000"/>
                </a:solidFill>
                <a:latin typeface="Arial"/>
                <a:ea typeface="Noto Sans CJK SC"/>
              </a:rPr>
              <a:t>)</a:t>
            </a:r>
            <a:endParaRPr lang="en-AU" sz="1400" b="0" strike="noStrike" spc="-1" dirty="0">
              <a:latin typeface="Arial"/>
            </a:endParaRPr>
          </a:p>
          <a:p>
            <a:pPr marL="215900" indent="-215265">
              <a:buClr>
                <a:srgbClr val="000000"/>
              </a:buClr>
              <a:buSzPct val="45000"/>
              <a:buFont typeface="Wingdings" charset="2"/>
              <a:buChar char=""/>
            </a:pPr>
            <a:r>
              <a:rPr lang="en-AU" sz="1400" b="0" strike="noStrike" spc="-1" dirty="0">
                <a:solidFill>
                  <a:srgbClr val="000000"/>
                </a:solidFill>
                <a:latin typeface="Arial"/>
                <a:ea typeface="Noto Sans CJK SC"/>
              </a:rPr>
              <a:t>0 &lt; </a:t>
            </a:r>
            <a:r>
              <a:rPr lang="en-AU" sz="1400" b="0" strike="noStrike" spc="-1" dirty="0" err="1">
                <a:solidFill>
                  <a:srgbClr val="000000"/>
                </a:solidFill>
                <a:latin typeface="Arial"/>
                <a:ea typeface="Noto Sans CJK SC"/>
              </a:rPr>
              <a:t>x</a:t>
            </a:r>
            <a:r>
              <a:rPr lang="en-AU" sz="1400" b="0" strike="noStrike" spc="-1" baseline="33000" dirty="0" err="1">
                <a:solidFill>
                  <a:srgbClr val="000000"/>
                </a:solidFill>
                <a:latin typeface="Arial"/>
                <a:ea typeface="Noto Sans CJK SC"/>
              </a:rPr>
              <a:t>unity</a:t>
            </a:r>
            <a:r>
              <a:rPr lang="en-AU" sz="1400" b="0" strike="noStrike" spc="-1" dirty="0">
                <a:solidFill>
                  <a:srgbClr val="000000"/>
                </a:solidFill>
                <a:latin typeface="Arial"/>
                <a:ea typeface="Noto Sans CJK SC"/>
              </a:rPr>
              <a:t>&lt; 1</a:t>
            </a:r>
            <a:r>
              <a:rPr lang="en-AU" sz="1400" spc="-1" dirty="0">
                <a:solidFill>
                  <a:srgbClr val="000000"/>
                </a:solidFill>
                <a:latin typeface="Arial"/>
                <a:ea typeface="Noto Sans CJK SC"/>
              </a:rPr>
              <a:t> </a:t>
            </a:r>
            <a:endParaRPr lang="en-AU" sz="1400" b="0" strike="noStrike" spc="-1">
              <a:latin typeface="Arial"/>
            </a:endParaRPr>
          </a:p>
          <a:p>
            <a:pPr marL="215900" indent="-215265">
              <a:lnSpc>
                <a:spcPct val="100000"/>
              </a:lnSpc>
              <a:buClr>
                <a:srgbClr val="000000"/>
              </a:buClr>
              <a:buSzPct val="45000"/>
              <a:buFont typeface="Wingdings" charset="2"/>
              <a:buChar char=""/>
            </a:pPr>
            <a:r>
              <a:rPr lang="en-AU" sz="1400" b="0" strike="noStrike" spc="-1" dirty="0">
                <a:solidFill>
                  <a:srgbClr val="000000"/>
                </a:solidFill>
                <a:latin typeface="Arial"/>
                <a:ea typeface="Noto Sans CJK SC"/>
              </a:rPr>
              <a:t>We need a transformation (</a:t>
            </a:r>
            <a:r>
              <a:rPr lang="en-AU" sz="1400" b="0" strike="noStrike" spc="-1" dirty="0">
                <a:solidFill>
                  <a:srgbClr val="FF8000"/>
                </a:solidFill>
                <a:latin typeface="Arial"/>
                <a:ea typeface="Noto Sans CJK SC"/>
              </a:rPr>
              <a:t>activation function</a:t>
            </a:r>
            <a:r>
              <a:rPr lang="en-AU" sz="1400" b="0" strike="noStrike" spc="-1" dirty="0">
                <a:latin typeface="Arial"/>
                <a:ea typeface="Noto Sans CJK SC"/>
              </a:rPr>
              <a:t>)</a:t>
            </a:r>
            <a:endParaRPr lang="en-AU" sz="1400" b="0" strike="noStrike" spc="-1" dirty="0">
              <a:latin typeface="Arial"/>
            </a:endParaRPr>
          </a:p>
          <a:p>
            <a:pPr>
              <a:lnSpc>
                <a:spcPct val="100000"/>
              </a:lnSpc>
            </a:pPr>
            <a:endParaRPr lang="en-AU" sz="1400" b="0" strike="noStrike" spc="-1">
              <a:latin typeface="Arial"/>
            </a:endParaRPr>
          </a:p>
          <a:p>
            <a:r>
              <a:rPr lang="en-AU" sz="1400" u="sng" spc="-1" dirty="0">
                <a:solidFill>
                  <a:srgbClr val="000000"/>
                </a:solidFill>
                <a:latin typeface="Arial"/>
                <a:ea typeface="Noto Sans CJK SC"/>
              </a:rPr>
              <a:t> </a:t>
            </a:r>
            <a:r>
              <a:rPr lang="en-AU" sz="1400" b="0" u="sng" strike="noStrike" spc="-1" dirty="0">
                <a:solidFill>
                  <a:srgbClr val="000000"/>
                </a:solidFill>
                <a:uFillTx/>
                <a:latin typeface="Arial"/>
                <a:ea typeface="Noto Sans CJK SC"/>
              </a:rPr>
              <a:t>Last ingredient:</a:t>
            </a:r>
            <a:endParaRPr lang="en-AU" sz="1400" b="0" strike="noStrike" spc="-1" dirty="0">
              <a:latin typeface="Arial"/>
            </a:endParaRPr>
          </a:p>
          <a:p>
            <a:pPr marL="215900" indent="-215265">
              <a:buClr>
                <a:srgbClr val="000000"/>
              </a:buClr>
              <a:buSzPct val="45000"/>
              <a:buFont typeface="Wingdings" charset="2"/>
              <a:buChar char=""/>
            </a:pPr>
            <a:r>
              <a:rPr lang="en-AU" sz="1400" spc="-1" dirty="0">
                <a:solidFill>
                  <a:srgbClr val="000000"/>
                </a:solidFill>
                <a:latin typeface="Arial"/>
                <a:ea typeface="Noto Sans CJK SC"/>
              </a:rPr>
              <a:t>The</a:t>
            </a:r>
            <a:r>
              <a:rPr lang="en-AU" sz="1400" b="0" strike="noStrike" spc="-1" dirty="0">
                <a:solidFill>
                  <a:srgbClr val="FF8000"/>
                </a:solidFill>
                <a:latin typeface="Arial"/>
                <a:ea typeface="Noto Sans CJK SC"/>
              </a:rPr>
              <a:t> </a:t>
            </a:r>
            <a:r>
              <a:rPr lang="en-AU" sz="1400" b="0" strike="noStrike" spc="-1" dirty="0">
                <a:solidFill>
                  <a:srgbClr val="FF0000"/>
                </a:solidFill>
                <a:latin typeface="Arial"/>
                <a:ea typeface="Noto Sans CJK SC"/>
              </a:rPr>
              <a:t>b (bias!)</a:t>
            </a:r>
            <a:r>
              <a:rPr lang="en-AU" sz="1400" spc="-1" dirty="0">
                <a:solidFill>
                  <a:srgbClr val="FF0000"/>
                </a:solidFill>
                <a:latin typeface="Arial"/>
                <a:ea typeface="Noto Sans CJK SC"/>
              </a:rPr>
              <a:t> </a:t>
            </a:r>
            <a:r>
              <a:rPr lang="en-AU" sz="1400" spc="-1" dirty="0">
                <a:latin typeface="Arial"/>
                <a:ea typeface="Noto Sans CJK SC"/>
              </a:rPr>
              <a:t>is used to offset the result (allows the activation function to shift towards the positive or negative side).</a:t>
            </a:r>
            <a:endParaRPr lang="en-AU" sz="1400" b="0" strike="noStrike" spc="-1" dirty="0">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46" name="CustomShape 2"/>
          <p:cNvSpPr/>
          <p:nvPr/>
        </p:nvSpPr>
        <p:spPr>
          <a:xfrm>
            <a:off x="2268000" y="4273751"/>
            <a:ext cx="5842080" cy="57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0" strike="noStrike" spc="-1">
                <a:solidFill>
                  <a:srgbClr val="FF0000"/>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47" name="CustomShape 3"/>
          <p:cNvSpPr/>
          <p:nvPr/>
        </p:nvSpPr>
        <p:spPr>
          <a:xfrm>
            <a:off x="2268000" y="4608000"/>
            <a:ext cx="281844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t </a:t>
            </a:r>
            <a:r>
              <a:rPr lang="en-AU" sz="2200" b="1" strike="noStrike" spc="-1">
                <a:solidFill>
                  <a:srgbClr val="000000"/>
                </a:solidFill>
                <a:latin typeface="Arial"/>
                <a:ea typeface="Noto Sans CJK SC"/>
              </a:rPr>
              <a:t>x</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0" strike="noStrike" spc="-1">
                <a:solidFill>
                  <a:srgbClr val="FF0000"/>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48" name="CustomShape 4"/>
          <p:cNvSpPr/>
          <p:nvPr/>
        </p:nvSpPr>
        <p:spPr>
          <a:xfrm>
            <a:off x="7451640" y="4854960"/>
            <a:ext cx="23032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letters → vectors!</a:t>
            </a:r>
            <a:endParaRPr lang="en-AU" sz="1100" b="0" strike="noStrike" spc="-1">
              <a:latin typeface="Arial"/>
            </a:endParaRPr>
          </a:p>
        </p:txBody>
      </p:sp>
      <p:sp>
        <p:nvSpPr>
          <p:cNvPr id="549" name="CustomShape 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50" name="CustomShape 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 name="Picture 471"/>
          <p:cNvPicPr/>
          <p:nvPr/>
        </p:nvPicPr>
        <p:blipFill>
          <a:blip r:embed="rId2"/>
          <a:stretch/>
        </p:blipFill>
        <p:spPr>
          <a:xfrm>
            <a:off x="0" y="2088000"/>
            <a:ext cx="1559880" cy="3055320"/>
          </a:xfrm>
          <a:prstGeom prst="rect">
            <a:avLst/>
          </a:prstGeom>
          <a:ln w="0">
            <a:noFill/>
          </a:ln>
        </p:spPr>
      </p:pic>
      <p:sp>
        <p:nvSpPr>
          <p:cNvPr id="552" name="CustomShape 1"/>
          <p:cNvSpPr/>
          <p:nvPr/>
        </p:nvSpPr>
        <p:spPr>
          <a:xfrm>
            <a:off x="2376000" y="148572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 k</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k,2</a:t>
            </a:r>
            <a:r>
              <a:rPr lang="en-AU" sz="2200" b="0" strike="noStrike" spc="-1">
                <a:solidFill>
                  <a:srgbClr val="000000"/>
                </a:solidFill>
                <a:latin typeface="Arial"/>
                <a:ea typeface="Noto Sans CJK SC"/>
              </a:rPr>
              <a:t>+ …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k,n</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k,n  </a:t>
            </a:r>
            <a:r>
              <a:rPr lang="en-AU" sz="2200" b="0" strike="noStrike" spc="-1">
                <a:solidFill>
                  <a:srgbClr val="000000"/>
                </a:solidFill>
                <a:latin typeface="Arial"/>
                <a:ea typeface="Noto Sans CJK SC"/>
              </a:rPr>
              <a:t>+ </a:t>
            </a:r>
            <a:r>
              <a:rPr lang="en-AU" sz="2200" b="0" strike="noStrike" spc="-1">
                <a:solidFill>
                  <a:srgbClr val="FF0000"/>
                </a:solidFill>
                <a:latin typeface="Arial"/>
                <a:ea typeface="Noto Sans CJK SC"/>
              </a:rPr>
              <a:t>b</a:t>
            </a:r>
            <a:r>
              <a:rPr lang="en-AU" sz="2200" b="0" strike="noStrike" spc="-1" baseline="-33000">
                <a:solidFill>
                  <a:srgbClr val="FF0000"/>
                </a:solidFill>
                <a:latin typeface="Arial"/>
                <a:ea typeface="Noto Sans CJK SC"/>
              </a:rPr>
              <a:t>k</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53" name="CustomShape 2"/>
          <p:cNvSpPr/>
          <p:nvPr/>
        </p:nvSpPr>
        <p:spPr>
          <a:xfrm>
            <a:off x="2376000" y="4546080"/>
            <a:ext cx="496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(layer 2)</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 </a:t>
            </a: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(layer 1)</a:t>
            </a:r>
            <a:r>
              <a:rPr lang="en-AU" sz="2200" b="0" strike="noStrike" spc="-1" baseline="-33000">
                <a:solidFill>
                  <a:srgbClr val="000000"/>
                </a:solidFill>
                <a:latin typeface="Arial"/>
                <a:ea typeface="Noto Sans CJK SC"/>
              </a:rPr>
              <a:t>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1" strike="noStrike" spc="-1">
                <a:solidFill>
                  <a:srgbClr val="C9211E"/>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54" name="CustomShape 3"/>
          <p:cNvSpPr/>
          <p:nvPr/>
        </p:nvSpPr>
        <p:spPr>
          <a:xfrm>
            <a:off x="4752000" y="2268000"/>
            <a:ext cx="2519280" cy="151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1,1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1,2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1,n</a:t>
            </a:r>
            <a:r>
              <a:rPr lang="en-AU" sz="1400" b="0" strike="noStrike" spc="-1">
                <a:solidFill>
                  <a:srgbClr val="00A933"/>
                </a:solidFill>
                <a:latin typeface="Arial"/>
                <a:ea typeface="Noto Sans CJK SC"/>
              </a:rPr>
              <a:t>  </a:t>
            </a:r>
            <a:endParaRPr lang="en-AU" sz="1400" b="0" strike="noStrike" spc="-1">
              <a:latin typeface="Arial"/>
            </a:endParaRPr>
          </a:p>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2,1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2,2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2,n</a:t>
            </a:r>
            <a:r>
              <a:rPr lang="en-AU" sz="1400" b="0" strike="noStrike" spc="-1">
                <a:solidFill>
                  <a:srgbClr val="00A933"/>
                </a:solidFill>
                <a:latin typeface="Arial"/>
                <a:ea typeface="Noto Sans CJK SC"/>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k,1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k,2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k,n</a:t>
            </a:r>
            <a:r>
              <a:rPr lang="en-AU" sz="1400" b="0" strike="noStrike" spc="-1">
                <a:solidFill>
                  <a:srgbClr val="00A933"/>
                </a:solidFill>
                <a:latin typeface="Arial"/>
                <a:ea typeface="Noto Sans CJK SC"/>
              </a:rPr>
              <a:t>  </a:t>
            </a:r>
            <a:endParaRPr lang="en-AU" sz="1400" b="0" strike="noStrike" spc="-1">
              <a:latin typeface="Arial"/>
            </a:endParaRPr>
          </a:p>
        </p:txBody>
      </p:sp>
      <p:sp>
        <p:nvSpPr>
          <p:cNvPr id="555" name="CustomShape 4"/>
          <p:cNvSpPr/>
          <p:nvPr/>
        </p:nvSpPr>
        <p:spPr>
          <a:xfrm>
            <a:off x="6480000" y="2268000"/>
            <a:ext cx="410040" cy="151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1 </a:t>
            </a:r>
            <a:endParaRPr lang="en-AU" sz="1400" b="0" strike="noStrike" spc="-1">
              <a:latin typeface="Arial"/>
            </a:endParaRPr>
          </a:p>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2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n</a:t>
            </a:r>
            <a:endParaRPr lang="en-AU" sz="1400" b="0" strike="noStrike" spc="-1">
              <a:latin typeface="Arial"/>
            </a:endParaRPr>
          </a:p>
        </p:txBody>
      </p:sp>
      <p:sp>
        <p:nvSpPr>
          <p:cNvPr id="556" name="CustomShape 5"/>
          <p:cNvSpPr/>
          <p:nvPr/>
        </p:nvSpPr>
        <p:spPr>
          <a:xfrm>
            <a:off x="7079760" y="2232000"/>
            <a:ext cx="407880" cy="158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1</a:t>
            </a:r>
            <a:r>
              <a:rPr lang="en-AU" sz="1400" b="0" strike="noStrike" spc="-1">
                <a:solidFill>
                  <a:srgbClr val="FF0000"/>
                </a:solidFill>
                <a:latin typeface="Arial"/>
                <a:ea typeface="DejaVu Sans"/>
              </a:rPr>
              <a:t> </a:t>
            </a:r>
            <a:endParaRPr lang="en-AU" sz="1400" b="0" strike="noStrike" spc="-1">
              <a:latin typeface="Arial"/>
            </a:endParaRPr>
          </a:p>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2</a:t>
            </a:r>
            <a:r>
              <a:rPr lang="en-AU" sz="1400" b="0" strike="noStrike" spc="-1">
                <a:solidFill>
                  <a:srgbClr val="FF0000"/>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n</a:t>
            </a:r>
            <a:endParaRPr lang="en-AU" sz="1400" b="0" strike="noStrike" spc="-1">
              <a:latin typeface="Arial"/>
            </a:endParaRPr>
          </a:p>
        </p:txBody>
      </p:sp>
      <p:grpSp>
        <p:nvGrpSpPr>
          <p:cNvPr id="557" name="Group 6"/>
          <p:cNvGrpSpPr/>
          <p:nvPr/>
        </p:nvGrpSpPr>
        <p:grpSpPr>
          <a:xfrm>
            <a:off x="4752000" y="2267280"/>
            <a:ext cx="72000" cy="1440720"/>
            <a:chOff x="4752000" y="2267280"/>
            <a:chExt cx="72000" cy="1440720"/>
          </a:xfrm>
        </p:grpSpPr>
        <p:sp>
          <p:nvSpPr>
            <p:cNvPr id="558" name="Line 7"/>
            <p:cNvSpPr/>
            <p:nvPr/>
          </p:nvSpPr>
          <p:spPr>
            <a:xfrm>
              <a:off x="4752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59" name="Line 8"/>
            <p:cNvSpPr/>
            <p:nvPr/>
          </p:nvSpPr>
          <p:spPr>
            <a:xfrm>
              <a:off x="4752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0" name="Line 9"/>
            <p:cNvSpPr/>
            <p:nvPr/>
          </p:nvSpPr>
          <p:spPr>
            <a:xfrm>
              <a:off x="4752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1" name="Group 10"/>
          <p:cNvGrpSpPr/>
          <p:nvPr/>
        </p:nvGrpSpPr>
        <p:grpSpPr>
          <a:xfrm>
            <a:off x="6228000" y="2267280"/>
            <a:ext cx="72000" cy="1440720"/>
            <a:chOff x="6228000" y="2267280"/>
            <a:chExt cx="72000" cy="1440720"/>
          </a:xfrm>
        </p:grpSpPr>
        <p:sp>
          <p:nvSpPr>
            <p:cNvPr id="562" name="Line 11"/>
            <p:cNvSpPr/>
            <p:nvPr/>
          </p:nvSpPr>
          <p:spPr>
            <a:xfrm>
              <a:off x="6300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3" name="Line 12"/>
            <p:cNvSpPr/>
            <p:nvPr/>
          </p:nvSpPr>
          <p:spPr>
            <a:xfrm flipH="1">
              <a:off x="6228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4" name="Line 13"/>
            <p:cNvSpPr/>
            <p:nvPr/>
          </p:nvSpPr>
          <p:spPr>
            <a:xfrm flipH="1">
              <a:off x="6228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5" name="Group 14"/>
          <p:cNvGrpSpPr/>
          <p:nvPr/>
        </p:nvGrpSpPr>
        <p:grpSpPr>
          <a:xfrm>
            <a:off x="6480000" y="2267280"/>
            <a:ext cx="72000" cy="1440720"/>
            <a:chOff x="6480000" y="2267280"/>
            <a:chExt cx="72000" cy="1440720"/>
          </a:xfrm>
        </p:grpSpPr>
        <p:sp>
          <p:nvSpPr>
            <p:cNvPr id="566" name="Line 15"/>
            <p:cNvSpPr/>
            <p:nvPr/>
          </p:nvSpPr>
          <p:spPr>
            <a:xfrm>
              <a:off x="6480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7" name="Line 16"/>
            <p:cNvSpPr/>
            <p:nvPr/>
          </p:nvSpPr>
          <p:spPr>
            <a:xfrm>
              <a:off x="6480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8" name="Line 17"/>
            <p:cNvSpPr/>
            <p:nvPr/>
          </p:nvSpPr>
          <p:spPr>
            <a:xfrm>
              <a:off x="6480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9" name="Group 18"/>
          <p:cNvGrpSpPr/>
          <p:nvPr/>
        </p:nvGrpSpPr>
        <p:grpSpPr>
          <a:xfrm>
            <a:off x="6696000" y="2267280"/>
            <a:ext cx="72000" cy="1440720"/>
            <a:chOff x="6696000" y="2267280"/>
            <a:chExt cx="72000" cy="1440720"/>
          </a:xfrm>
        </p:grpSpPr>
        <p:sp>
          <p:nvSpPr>
            <p:cNvPr id="570" name="Line 19"/>
            <p:cNvSpPr/>
            <p:nvPr/>
          </p:nvSpPr>
          <p:spPr>
            <a:xfrm>
              <a:off x="6768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1" name="Line 20"/>
            <p:cNvSpPr/>
            <p:nvPr/>
          </p:nvSpPr>
          <p:spPr>
            <a:xfrm flipH="1">
              <a:off x="6696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2" name="Line 21"/>
            <p:cNvSpPr/>
            <p:nvPr/>
          </p:nvSpPr>
          <p:spPr>
            <a:xfrm flipH="1">
              <a:off x="6696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73" name="Group 22"/>
          <p:cNvGrpSpPr/>
          <p:nvPr/>
        </p:nvGrpSpPr>
        <p:grpSpPr>
          <a:xfrm>
            <a:off x="7138440" y="2267280"/>
            <a:ext cx="87480" cy="1440720"/>
            <a:chOff x="7138440" y="2267280"/>
            <a:chExt cx="87480" cy="1440720"/>
          </a:xfrm>
        </p:grpSpPr>
        <p:sp>
          <p:nvSpPr>
            <p:cNvPr id="574" name="Line 23"/>
            <p:cNvSpPr/>
            <p:nvPr/>
          </p:nvSpPr>
          <p:spPr>
            <a:xfrm>
              <a:off x="713844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5" name="Line 24"/>
            <p:cNvSpPr/>
            <p:nvPr/>
          </p:nvSpPr>
          <p:spPr>
            <a:xfrm>
              <a:off x="7138440" y="226728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6" name="Line 25"/>
            <p:cNvSpPr/>
            <p:nvPr/>
          </p:nvSpPr>
          <p:spPr>
            <a:xfrm>
              <a:off x="7138440" y="370800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77" name="Group 26"/>
          <p:cNvGrpSpPr/>
          <p:nvPr/>
        </p:nvGrpSpPr>
        <p:grpSpPr>
          <a:xfrm>
            <a:off x="7357320" y="2267280"/>
            <a:ext cx="87480" cy="1440720"/>
            <a:chOff x="7357320" y="2267280"/>
            <a:chExt cx="87480" cy="1440720"/>
          </a:xfrm>
        </p:grpSpPr>
        <p:sp>
          <p:nvSpPr>
            <p:cNvPr id="578" name="Line 27"/>
            <p:cNvSpPr/>
            <p:nvPr/>
          </p:nvSpPr>
          <p:spPr>
            <a:xfrm>
              <a:off x="74448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9" name="Line 28"/>
            <p:cNvSpPr/>
            <p:nvPr/>
          </p:nvSpPr>
          <p:spPr>
            <a:xfrm flipH="1">
              <a:off x="7357320" y="226728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80" name="Line 29"/>
            <p:cNvSpPr/>
            <p:nvPr/>
          </p:nvSpPr>
          <p:spPr>
            <a:xfrm flipH="1">
              <a:off x="7357320" y="370800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grpSp>
      <p:sp>
        <p:nvSpPr>
          <p:cNvPr id="581" name="CustomShape 30"/>
          <p:cNvSpPr/>
          <p:nvPr/>
        </p:nvSpPr>
        <p:spPr>
          <a:xfrm>
            <a:off x="6782760" y="2736000"/>
            <a:ext cx="31428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800" b="0" strike="noStrike" spc="-1">
                <a:solidFill>
                  <a:srgbClr val="000000"/>
                </a:solidFill>
                <a:latin typeface="Arial"/>
                <a:ea typeface="DejaVu Sans"/>
              </a:rPr>
              <a:t>+</a:t>
            </a:r>
            <a:endParaRPr lang="en-AU" sz="1800" b="0" strike="noStrike" spc="-1">
              <a:latin typeface="Arial"/>
            </a:endParaRPr>
          </a:p>
        </p:txBody>
      </p:sp>
      <p:sp>
        <p:nvSpPr>
          <p:cNvPr id="582" name="CustomShape 31"/>
          <p:cNvSpPr/>
          <p:nvPr/>
        </p:nvSpPr>
        <p:spPr>
          <a:xfrm>
            <a:off x="5832000" y="3888000"/>
            <a:ext cx="3383280" cy="6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N = 784 (inputs)</a:t>
            </a:r>
            <a:endParaRPr lang="en-AU" sz="1200" b="0" strike="noStrike" spc="-1">
              <a:latin typeface="Arial"/>
            </a:endParaRPr>
          </a:p>
          <a:p>
            <a:pPr>
              <a:lnSpc>
                <a:spcPct val="100000"/>
              </a:lnSpc>
            </a:pPr>
            <a:r>
              <a:rPr lang="en-AU" sz="1200" b="0" strike="noStrike" spc="-1">
                <a:solidFill>
                  <a:srgbClr val="000000"/>
                </a:solidFill>
                <a:latin typeface="Arial"/>
                <a:ea typeface="DejaVu Sans"/>
              </a:rPr>
              <a:t>k (lower case) unity (“neuron”) index</a:t>
            </a:r>
            <a:endParaRPr lang="en-AU" sz="1200" b="0" strike="noStrike" spc="-1">
              <a:latin typeface="Arial"/>
            </a:endParaRPr>
          </a:p>
          <a:p>
            <a:pPr>
              <a:lnSpc>
                <a:spcPct val="100000"/>
              </a:lnSpc>
            </a:pPr>
            <a:r>
              <a:rPr lang="en-AU" sz="1200" b="0" strike="noStrike" spc="-1">
                <a:solidFill>
                  <a:srgbClr val="000000"/>
                </a:solidFill>
                <a:latin typeface="Arial"/>
                <a:ea typeface="DejaVu Sans"/>
              </a:rPr>
              <a:t>K (upper case) number of unities (“neurons”)</a:t>
            </a:r>
            <a:endParaRPr lang="en-AU" sz="1200" b="0" strike="noStrike" spc="-1">
              <a:latin typeface="Arial"/>
            </a:endParaRPr>
          </a:p>
        </p:txBody>
      </p:sp>
      <p:sp>
        <p:nvSpPr>
          <p:cNvPr id="583" name="CustomShape 32"/>
          <p:cNvSpPr/>
          <p:nvPr/>
        </p:nvSpPr>
        <p:spPr>
          <a:xfrm>
            <a:off x="0" y="1272960"/>
            <a:ext cx="8600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Layer 1</a:t>
            </a:r>
            <a:endParaRPr lang="en-AU" sz="1300" b="0" strike="noStrike" spc="-1">
              <a:latin typeface="Arial"/>
            </a:endParaRPr>
          </a:p>
          <a:p>
            <a:pPr>
              <a:lnSpc>
                <a:spcPct val="100000"/>
              </a:lnSpc>
            </a:pPr>
            <a:r>
              <a:rPr lang="en-AU" sz="1300" b="0" strike="noStrike" spc="-1">
                <a:solidFill>
                  <a:srgbClr val="000000"/>
                </a:solidFill>
                <a:latin typeface="Arial"/>
                <a:ea typeface="DejaVu Sans"/>
              </a:rPr>
              <a:t>(input)</a:t>
            </a:r>
            <a:endParaRPr lang="en-AU" sz="1300" b="0" strike="noStrike" spc="-1">
              <a:latin typeface="Arial"/>
            </a:endParaRPr>
          </a:p>
        </p:txBody>
      </p:sp>
      <p:sp>
        <p:nvSpPr>
          <p:cNvPr id="584" name="CustomShape 33"/>
          <p:cNvSpPr/>
          <p:nvPr/>
        </p:nvSpPr>
        <p:spPr>
          <a:xfrm>
            <a:off x="1008000" y="1273320"/>
            <a:ext cx="101916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Layer 2 (hidden)</a:t>
            </a:r>
            <a:endParaRPr lang="en-AU" sz="1300" b="0" strike="noStrike" spc="-1">
              <a:latin typeface="Arial"/>
            </a:endParaRPr>
          </a:p>
        </p:txBody>
      </p:sp>
      <p:sp>
        <p:nvSpPr>
          <p:cNvPr id="585" name="Line 34"/>
          <p:cNvSpPr/>
          <p:nvPr/>
        </p:nvSpPr>
        <p:spPr>
          <a:xfrm>
            <a:off x="432000" y="1727640"/>
            <a:ext cx="254880" cy="43236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86" name="Line 35"/>
          <p:cNvSpPr/>
          <p:nvPr/>
        </p:nvSpPr>
        <p:spPr>
          <a:xfrm>
            <a:off x="1368000" y="1728000"/>
            <a:ext cx="0" cy="576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87" name="CustomShape 36"/>
          <p:cNvSpPr/>
          <p:nvPr/>
        </p:nvSpPr>
        <p:spPr>
          <a:xfrm>
            <a:off x="4050000" y="2664000"/>
            <a:ext cx="413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a:t>
            </a:r>
            <a:endParaRPr lang="en-AU" sz="2200" b="0" strike="noStrike" spc="-1">
              <a:latin typeface="Arial"/>
            </a:endParaRPr>
          </a:p>
        </p:txBody>
      </p:sp>
      <p:sp>
        <p:nvSpPr>
          <p:cNvPr id="588" name="CustomShape 37"/>
          <p:cNvSpPr/>
          <p:nvPr/>
        </p:nvSpPr>
        <p:spPr>
          <a:xfrm>
            <a:off x="4392000" y="2160000"/>
            <a:ext cx="143640" cy="1655640"/>
          </a:xfrm>
          <a:custGeom>
            <a:avLst/>
            <a:gdLst/>
            <a:ahLst/>
            <a:cxnLst/>
            <a:rect l="l" t="t" r="r" b="b"/>
            <a:pathLst>
              <a:path w="401" h="4601">
                <a:moveTo>
                  <a:pt x="400" y="0"/>
                </a:moveTo>
                <a:cubicBezTo>
                  <a:pt x="400" y="0"/>
                  <a:pt x="0" y="1200"/>
                  <a:pt x="0" y="2200"/>
                </a:cubicBezTo>
                <a:cubicBezTo>
                  <a:pt x="0" y="3200"/>
                  <a:pt x="400" y="4600"/>
                  <a:pt x="40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589" name="CustomShape 38"/>
          <p:cNvSpPr/>
          <p:nvPr/>
        </p:nvSpPr>
        <p:spPr>
          <a:xfrm>
            <a:off x="7596360" y="2160000"/>
            <a:ext cx="143640" cy="1655640"/>
          </a:xfrm>
          <a:custGeom>
            <a:avLst/>
            <a:gdLst/>
            <a:ahLst/>
            <a:cxnLst/>
            <a:rect l="l" t="t" r="r" b="b"/>
            <a:pathLst>
              <a:path w="401" h="4601">
                <a:moveTo>
                  <a:pt x="0" y="0"/>
                </a:moveTo>
                <a:cubicBezTo>
                  <a:pt x="0" y="0"/>
                  <a:pt x="400" y="1200"/>
                  <a:pt x="400" y="2200"/>
                </a:cubicBezTo>
                <a:cubicBezTo>
                  <a:pt x="400" y="3200"/>
                  <a:pt x="0" y="4600"/>
                  <a:pt x="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590" name="CustomShape 39"/>
          <p:cNvSpPr/>
          <p:nvPr/>
        </p:nvSpPr>
        <p:spPr>
          <a:xfrm>
            <a:off x="6977880" y="4702320"/>
            <a:ext cx="258336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letters → vectors!</a:t>
            </a:r>
            <a:endParaRPr lang="en-AU" sz="1100" b="0" strike="noStrike" spc="-1">
              <a:latin typeface="Arial"/>
            </a:endParaRPr>
          </a:p>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upper case → matrices!</a:t>
            </a:r>
            <a:endParaRPr lang="en-AU" sz="1100" b="0" strike="noStrike" spc="-1">
              <a:latin typeface="Arial"/>
            </a:endParaRPr>
          </a:p>
          <a:p>
            <a:pPr>
              <a:lnSpc>
                <a:spcPct val="100000"/>
              </a:lnSpc>
            </a:pPr>
            <a:endParaRPr lang="en-AU" sz="1100" b="0" strike="noStrike" spc="-1">
              <a:latin typeface="Arial"/>
            </a:endParaRPr>
          </a:p>
        </p:txBody>
      </p:sp>
      <p:sp>
        <p:nvSpPr>
          <p:cNvPr id="591" name="CustomShape 40"/>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connecting the unities</a:t>
            </a:r>
            <a:endParaRPr lang="en-AU" sz="20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CustomShape 1"/>
          <p:cNvSpPr/>
          <p:nvPr/>
        </p:nvSpPr>
        <p:spPr>
          <a:xfrm>
            <a:off x="2520000" y="1296000"/>
            <a:ext cx="1016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Input </a:t>
            </a:r>
            <a:endParaRPr lang="en-AU" sz="1300" b="0" strike="noStrike" spc="-1">
              <a:latin typeface="Arial"/>
            </a:endParaRPr>
          </a:p>
          <a:p>
            <a:pPr>
              <a:lnSpc>
                <a:spcPct val="100000"/>
              </a:lnSpc>
            </a:pPr>
            <a:r>
              <a:rPr lang="en-AU" sz="1300" b="0" strike="noStrike" spc="-1">
                <a:solidFill>
                  <a:srgbClr val="000000"/>
                </a:solidFill>
                <a:latin typeface="Arial"/>
                <a:ea typeface="DejaVu Sans"/>
              </a:rPr>
              <a:t>layer</a:t>
            </a:r>
            <a:endParaRPr lang="en-AU" sz="1300" b="0" strike="noStrike" spc="-1">
              <a:latin typeface="Arial"/>
            </a:endParaRPr>
          </a:p>
        </p:txBody>
      </p:sp>
      <p:pic>
        <p:nvPicPr>
          <p:cNvPr id="593" name="Picture 512"/>
          <p:cNvPicPr/>
          <p:nvPr/>
        </p:nvPicPr>
        <p:blipFill>
          <a:blip r:embed="rId2"/>
          <a:stretch/>
        </p:blipFill>
        <p:spPr>
          <a:xfrm>
            <a:off x="2139840" y="1926000"/>
            <a:ext cx="2467800" cy="2409120"/>
          </a:xfrm>
          <a:prstGeom prst="rect">
            <a:avLst/>
          </a:prstGeom>
          <a:ln w="0">
            <a:noFill/>
          </a:ln>
        </p:spPr>
      </p:pic>
      <p:pic>
        <p:nvPicPr>
          <p:cNvPr id="594" name="Picture 513"/>
          <p:cNvPicPr/>
          <p:nvPr/>
        </p:nvPicPr>
        <p:blipFill>
          <a:blip r:embed="rId3"/>
          <a:stretch/>
        </p:blipFill>
        <p:spPr>
          <a:xfrm>
            <a:off x="36000" y="2304000"/>
            <a:ext cx="1223640" cy="1223640"/>
          </a:xfrm>
          <a:prstGeom prst="rect">
            <a:avLst/>
          </a:prstGeom>
          <a:ln w="0">
            <a:noFill/>
          </a:ln>
        </p:spPr>
      </p:pic>
      <p:sp>
        <p:nvSpPr>
          <p:cNvPr id="595" name="CustomShape 2"/>
          <p:cNvSpPr/>
          <p:nvPr/>
        </p:nvSpPr>
        <p:spPr>
          <a:xfrm>
            <a:off x="4536000" y="1381680"/>
            <a:ext cx="863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Output </a:t>
            </a:r>
            <a:endParaRPr lang="en-AU" sz="1300" b="0" strike="noStrike" spc="-1">
              <a:latin typeface="Arial"/>
            </a:endParaRPr>
          </a:p>
          <a:p>
            <a:pPr>
              <a:lnSpc>
                <a:spcPct val="100000"/>
              </a:lnSpc>
            </a:pPr>
            <a:r>
              <a:rPr lang="en-AU" sz="1300" b="0" strike="noStrike" spc="-1">
                <a:solidFill>
                  <a:srgbClr val="000000"/>
                </a:solidFill>
                <a:latin typeface="Arial"/>
                <a:ea typeface="DejaVu Sans"/>
              </a:rPr>
              <a:t>layer</a:t>
            </a:r>
            <a:endParaRPr lang="en-AU" sz="1300" b="0" strike="noStrike" spc="-1">
              <a:latin typeface="Arial"/>
            </a:endParaRPr>
          </a:p>
        </p:txBody>
      </p:sp>
      <p:sp>
        <p:nvSpPr>
          <p:cNvPr id="596" name="CustomShape 3"/>
          <p:cNvSpPr/>
          <p:nvPr/>
        </p:nvSpPr>
        <p:spPr>
          <a:xfrm>
            <a:off x="3312000" y="1008000"/>
            <a:ext cx="1223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Hidden layers</a:t>
            </a:r>
            <a:endParaRPr lang="en-AU" sz="1300" b="0" strike="noStrike" spc="-1">
              <a:latin typeface="Arial"/>
            </a:endParaRPr>
          </a:p>
        </p:txBody>
      </p:sp>
      <p:sp>
        <p:nvSpPr>
          <p:cNvPr id="597" name="Line 4"/>
          <p:cNvSpPr/>
          <p:nvPr/>
        </p:nvSpPr>
        <p:spPr>
          <a:xfrm flipH="1">
            <a:off x="4464000" y="1800000"/>
            <a:ext cx="360000" cy="72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98" name="Line 5"/>
          <p:cNvSpPr/>
          <p:nvPr/>
        </p:nvSpPr>
        <p:spPr>
          <a:xfrm flipH="1">
            <a:off x="3600000" y="1282320"/>
            <a:ext cx="144000" cy="733680"/>
          </a:xfrm>
          <a:prstGeom prst="line">
            <a:avLst/>
          </a:prstGeom>
          <a:ln w="0">
            <a:solidFill>
              <a:srgbClr val="FF8000"/>
            </a:solidFill>
            <a:tailEnd type="triangle" w="med" len="med"/>
          </a:ln>
        </p:spPr>
        <p:style>
          <a:lnRef idx="0">
            <a:scrgbClr r="0" g="0" b="0"/>
          </a:lnRef>
          <a:fillRef idx="0">
            <a:scrgbClr r="0" g="0" b="0"/>
          </a:fillRef>
          <a:effectRef idx="0">
            <a:scrgbClr r="0" g="0" b="0"/>
          </a:effectRef>
          <a:fontRef idx="minor"/>
        </p:style>
      </p:sp>
      <p:sp>
        <p:nvSpPr>
          <p:cNvPr id="599" name="Line 6"/>
          <p:cNvSpPr/>
          <p:nvPr/>
        </p:nvSpPr>
        <p:spPr>
          <a:xfrm>
            <a:off x="2808000" y="1728000"/>
            <a:ext cx="0" cy="216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600" name="CustomShape 7"/>
          <p:cNvSpPr/>
          <p:nvPr/>
        </p:nvSpPr>
        <p:spPr>
          <a:xfrm>
            <a:off x="108000" y="2016000"/>
            <a:ext cx="1156409"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800" b="0" strike="noStrike" spc="-1" dirty="0">
                <a:solidFill>
                  <a:srgbClr val="000000"/>
                </a:solidFill>
                <a:latin typeface="Arial"/>
                <a:ea typeface="DejaVu Sans"/>
              </a:rPr>
              <a:t>Instance</a:t>
            </a:r>
            <a:endParaRPr lang="en-AU" sz="1800" b="0" strike="noStrike" spc="-1" dirty="0">
              <a:latin typeface="Arial"/>
            </a:endParaRPr>
          </a:p>
        </p:txBody>
      </p:sp>
      <p:sp>
        <p:nvSpPr>
          <p:cNvPr id="601" name="CustomShape 8"/>
          <p:cNvSpPr/>
          <p:nvPr/>
        </p:nvSpPr>
        <p:spPr>
          <a:xfrm>
            <a:off x="1440360" y="2592360"/>
            <a:ext cx="431280" cy="93528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602" name="CustomShape 9"/>
          <p:cNvSpPr/>
          <p:nvPr/>
        </p:nvSpPr>
        <p:spPr>
          <a:xfrm>
            <a:off x="3108960" y="2016000"/>
            <a:ext cx="882360" cy="2231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603" name="CustomShape 10"/>
          <p:cNvSpPr/>
          <p:nvPr/>
        </p:nvSpPr>
        <p:spPr>
          <a:xfrm>
            <a:off x="5904000" y="2088000"/>
            <a:ext cx="3023640" cy="2767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600" b="0" u="sng" strike="noStrike" spc="-1">
                <a:solidFill>
                  <a:srgbClr val="000000"/>
                </a:solidFill>
                <a:uFillTx/>
                <a:latin typeface="Arial"/>
                <a:ea typeface="DejaVu Sans"/>
              </a:rPr>
              <a:t>ANN</a:t>
            </a:r>
            <a:endParaRPr lang="en-AU" sz="1600" b="0" strike="noStrike" spc="-1">
              <a:latin typeface="Arial"/>
            </a:endParaRPr>
          </a:p>
          <a:p>
            <a:pPr marL="216000" indent="-215640">
              <a:lnSpc>
                <a:spcPct val="100000"/>
              </a:lnSpc>
              <a:buClr>
                <a:srgbClr val="000000"/>
              </a:buClr>
              <a:buSzPct val="45000"/>
              <a:buFont typeface="Wingdings" charset="2"/>
              <a:buChar char=""/>
            </a:pPr>
            <a:r>
              <a:rPr lang="en-AU" sz="1600" b="0" strike="noStrike" spc="-1">
                <a:solidFill>
                  <a:srgbClr val="000000"/>
                </a:solidFill>
                <a:latin typeface="Arial"/>
                <a:ea typeface="DejaVu Sans"/>
              </a:rPr>
              <a:t>One hidden layer</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AU" sz="1600" b="0" u="sng" strike="noStrike" spc="-1">
                <a:solidFill>
                  <a:srgbClr val="000000"/>
                </a:solidFill>
                <a:uFillTx/>
                <a:latin typeface="Arial"/>
                <a:ea typeface="DejaVu Sans"/>
              </a:rPr>
              <a:t>Deep ANN</a:t>
            </a:r>
            <a:endParaRPr lang="en-AU" sz="1600" b="0" strike="noStrike" spc="-1">
              <a:latin typeface="Arial"/>
            </a:endParaRPr>
          </a:p>
          <a:p>
            <a:pPr marL="216000" indent="-215640">
              <a:lnSpc>
                <a:spcPct val="100000"/>
              </a:lnSpc>
              <a:buClr>
                <a:srgbClr val="000000"/>
              </a:buClr>
              <a:buSzPct val="45000"/>
              <a:buFont typeface="Wingdings" charset="2"/>
              <a:buChar char=""/>
            </a:pPr>
            <a:r>
              <a:rPr lang="en-AU" sz="1600" b="0" strike="noStrike" spc="-1">
                <a:solidFill>
                  <a:srgbClr val="000000"/>
                </a:solidFill>
                <a:latin typeface="Arial"/>
                <a:ea typeface="DejaVu Sans"/>
              </a:rPr>
              <a:t>Two or more hidden layers</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US" sz="1600" b="0" u="sng" strike="noStrike" spc="-1">
                <a:solidFill>
                  <a:srgbClr val="000000"/>
                </a:solidFill>
                <a:uFillTx/>
                <a:latin typeface="Arial"/>
                <a:ea typeface="DejaVu Sans"/>
              </a:rPr>
              <a:t>Learning what?</a:t>
            </a:r>
            <a:endParaRPr lang="en-AU" sz="1600" b="0" strike="noStrike" spc="-1">
              <a:latin typeface="Arial"/>
            </a:endParaRPr>
          </a:p>
          <a:p>
            <a:pPr marL="216000" indent="-215640">
              <a:lnSpc>
                <a:spcPct val="100000"/>
              </a:lnSpc>
              <a:buClr>
                <a:srgbClr val="000000"/>
              </a:buClr>
              <a:buSzPct val="45000"/>
              <a:buFont typeface="Wingdings" charset="2"/>
              <a:buChar char=""/>
            </a:pPr>
            <a:r>
              <a:rPr lang="en-US" sz="1600" b="0" strike="noStrike" spc="-1">
                <a:solidFill>
                  <a:srgbClr val="000000"/>
                </a:solidFill>
                <a:latin typeface="Arial"/>
                <a:ea typeface="DejaVu Sans"/>
              </a:rPr>
              <a:t>Weights and bias are the parameters to be </a:t>
            </a:r>
            <a:r>
              <a:rPr lang="en-US" sz="1600" b="1" strike="noStrike" spc="-1">
                <a:solidFill>
                  <a:srgbClr val="000000"/>
                </a:solidFill>
                <a:latin typeface="Arial"/>
                <a:ea typeface="DejaVu Sans"/>
              </a:rPr>
              <a:t>learned</a:t>
            </a: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p:txBody>
      </p:sp>
      <p:sp>
        <p:nvSpPr>
          <p:cNvPr id="604" name="CustomShape 11"/>
          <p:cNvSpPr/>
          <p:nvPr/>
        </p:nvSpPr>
        <p:spPr>
          <a:xfrm>
            <a:off x="1872000" y="4402080"/>
            <a:ext cx="3741120" cy="56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(L+1)</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(L) </a:t>
            </a: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t>
            </a:r>
            <a:r>
              <a:rPr lang="en-AU" sz="2200" b="0" strike="noStrike" spc="-1" baseline="-33000">
                <a:solidFill>
                  <a:srgbClr val="000000"/>
                </a:solidFill>
                <a:latin typeface="Arial"/>
                <a:ea typeface="Noto Sans CJK SC"/>
              </a:rPr>
              <a:t>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1" strike="noStrike" spc="-1">
                <a:solidFill>
                  <a:srgbClr val="C9211E"/>
                </a:solidFill>
                <a:latin typeface="Arial"/>
                <a:ea typeface="Noto Sans CJK SC"/>
              </a:rPr>
              <a:t>b</a:t>
            </a:r>
            <a:r>
              <a:rPr lang="en-AU" sz="2200" b="0" strike="noStrike" spc="-1" baseline="33000">
                <a:solidFill>
                  <a:srgbClr val="C9211E"/>
                </a:solidFill>
                <a:latin typeface="Arial"/>
                <a:ea typeface="Noto Sans CJK SC"/>
              </a:rPr>
              <a:t>(L)</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605" name="CustomShape 1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Overview</a:t>
            </a:r>
            <a:endParaRPr lang="en-AU" sz="2000" b="0" strike="noStrike" spc="-1">
              <a:latin typeface="Arial"/>
            </a:endParaRPr>
          </a:p>
        </p:txBody>
      </p:sp>
      <p:sp>
        <p:nvSpPr>
          <p:cNvPr id="606" name="CustomShape 13"/>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their flavours</a:t>
            </a:r>
            <a:endParaRPr lang="en-AU" sz="2000" b="0" strike="noStrike" spc="-1">
              <a:latin typeface="Arial"/>
            </a:endParaRPr>
          </a:p>
        </p:txBody>
      </p:sp>
      <p:pic>
        <p:nvPicPr>
          <p:cNvPr id="608" name="Picture 6" descr="CORE-Skills-ICONS-5.png"/>
          <p:cNvPicPr/>
          <p:nvPr/>
        </p:nvPicPr>
        <p:blipFill>
          <a:blip r:embed="rId2"/>
          <a:stretch/>
        </p:blipFill>
        <p:spPr>
          <a:xfrm>
            <a:off x="209520" y="0"/>
            <a:ext cx="872640" cy="872640"/>
          </a:xfrm>
          <a:prstGeom prst="rect">
            <a:avLst/>
          </a:prstGeom>
          <a:ln w="0">
            <a:noFill/>
          </a:ln>
        </p:spPr>
      </p:pic>
      <p:pic>
        <p:nvPicPr>
          <p:cNvPr id="609" name="Picture 7"/>
          <p:cNvPicPr/>
          <p:nvPr/>
        </p:nvPicPr>
        <p:blipFill>
          <a:blip r:embed="rId3"/>
          <a:stretch/>
        </p:blipFill>
        <p:spPr>
          <a:xfrm>
            <a:off x="209520" y="1202040"/>
            <a:ext cx="4001040" cy="2826000"/>
          </a:xfrm>
          <a:prstGeom prst="rect">
            <a:avLst/>
          </a:prstGeom>
          <a:ln w="0">
            <a:noFill/>
          </a:ln>
        </p:spPr>
      </p:pic>
      <p:pic>
        <p:nvPicPr>
          <p:cNvPr id="610" name="Picture 8"/>
          <p:cNvPicPr/>
          <p:nvPr/>
        </p:nvPicPr>
        <p:blipFill>
          <a:blip r:embed="rId4"/>
          <a:stretch/>
        </p:blipFill>
        <p:spPr>
          <a:xfrm>
            <a:off x="4596120" y="1181520"/>
            <a:ext cx="4001040" cy="2826000"/>
          </a:xfrm>
          <a:prstGeom prst="rect">
            <a:avLst/>
          </a:prstGeom>
          <a:ln w="0">
            <a:noFill/>
          </a:ln>
        </p:spPr>
      </p:pic>
      <p:sp>
        <p:nvSpPr>
          <p:cNvPr id="611" name="CustomShape 2"/>
          <p:cNvSpPr/>
          <p:nvPr/>
        </p:nvSpPr>
        <p:spPr>
          <a:xfrm>
            <a:off x="140760" y="4093920"/>
            <a:ext cx="8456760" cy="106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600" b="0" strike="noStrike" spc="-1">
                <a:solidFill>
                  <a:srgbClr val="000000"/>
                </a:solidFill>
                <a:latin typeface="Calibri"/>
                <a:ea typeface="DejaVu Sans"/>
              </a:rPr>
              <a:t>ANNs are general function approximators and perform well when learning a complex mapping from the </a:t>
            </a:r>
            <a:r>
              <a:rPr lang="en-US" sz="1600" b="1" strike="noStrike" spc="-1">
                <a:solidFill>
                  <a:srgbClr val="000000"/>
                </a:solidFill>
                <a:latin typeface="Calibri"/>
                <a:ea typeface="DejaVu Sans"/>
              </a:rPr>
              <a:t>input</a:t>
            </a:r>
            <a:r>
              <a:rPr lang="en-US" sz="1600" b="0" strike="noStrike" spc="-1">
                <a:solidFill>
                  <a:srgbClr val="000000"/>
                </a:solidFill>
                <a:latin typeface="Calibri"/>
                <a:ea typeface="DejaVu Sans"/>
              </a:rPr>
              <a:t> to the </a:t>
            </a:r>
            <a:r>
              <a:rPr lang="en-US" sz="1600" b="1" strike="noStrike" spc="-1">
                <a:solidFill>
                  <a:srgbClr val="000000"/>
                </a:solidFill>
                <a:latin typeface="Calibri"/>
                <a:ea typeface="DejaVu Sans"/>
              </a:rPr>
              <a:t>output</a:t>
            </a:r>
            <a:r>
              <a:rPr lang="en-US" sz="1600" b="0" strike="noStrike" spc="-1">
                <a:solidFill>
                  <a:srgbClr val="000000"/>
                </a:solidFill>
                <a:latin typeface="Calibri"/>
                <a:ea typeface="DejaVu Sans"/>
              </a:rPr>
              <a:t> space. </a:t>
            </a:r>
            <a:endParaRPr lang="en-AU" sz="1600" b="0" strike="noStrike" spc="-1">
              <a:latin typeface="Arial"/>
            </a:endParaRPr>
          </a:p>
          <a:p>
            <a:pPr marL="285840" indent="-285480">
              <a:lnSpc>
                <a:spcPct val="100000"/>
              </a:lnSpc>
              <a:buClr>
                <a:srgbClr val="000000"/>
              </a:buClr>
              <a:buFont typeface="Arial"/>
              <a:buChar char="•"/>
            </a:pPr>
            <a:r>
              <a:rPr lang="en-US" sz="1600" b="0" strike="noStrike" spc="-1">
                <a:solidFill>
                  <a:srgbClr val="000000"/>
                </a:solidFill>
                <a:latin typeface="Calibri"/>
                <a:ea typeface="DejaVu Sans"/>
              </a:rPr>
              <a:t>What the network should capture in order to perform such mapping? What should be the input and the output?</a:t>
            </a:r>
            <a:endParaRPr lang="en-AU" sz="1600" b="0" strike="noStrike" spc="-1">
              <a:latin typeface="Arial"/>
            </a:endParaRPr>
          </a:p>
        </p:txBody>
      </p:sp>
      <p:sp>
        <p:nvSpPr>
          <p:cNvPr id="612" name="CustomShape 3"/>
          <p:cNvSpPr/>
          <p:nvPr/>
        </p:nvSpPr>
        <p:spPr>
          <a:xfrm>
            <a:off x="4574880" y="4971240"/>
            <a:ext cx="461340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Chart available at: https://towardsdatascience.com/the-mostly-complete-chart-of-neural-networks-explained-3fb6f2367464</a:t>
            </a:r>
            <a:endParaRPr lang="en-AU" sz="7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applications</a:t>
            </a:r>
            <a:endParaRPr lang="en-AU" sz="2000" b="0" strike="noStrike" spc="-1">
              <a:latin typeface="Arial"/>
            </a:endParaRPr>
          </a:p>
        </p:txBody>
      </p:sp>
      <p:pic>
        <p:nvPicPr>
          <p:cNvPr id="614" name="Picture 6" descr="CORE-Skills-ICONS-5.png"/>
          <p:cNvPicPr/>
          <p:nvPr/>
        </p:nvPicPr>
        <p:blipFill>
          <a:blip r:embed="rId2"/>
          <a:stretch/>
        </p:blipFill>
        <p:spPr>
          <a:xfrm>
            <a:off x="209520" y="0"/>
            <a:ext cx="872640" cy="872640"/>
          </a:xfrm>
          <a:prstGeom prst="rect">
            <a:avLst/>
          </a:prstGeom>
          <a:ln w="0">
            <a:noFill/>
          </a:ln>
        </p:spPr>
      </p:pic>
      <p:graphicFrame>
        <p:nvGraphicFramePr>
          <p:cNvPr id="615" name="Table 2"/>
          <p:cNvGraphicFramePr/>
          <p:nvPr/>
        </p:nvGraphicFramePr>
        <p:xfrm>
          <a:off x="499680" y="1313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ea typeface="DejaVu Sans"/>
                        </a:rPr>
                        <a:t>Structured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ea typeface="DejaVu Sans"/>
                        </a:rPr>
                        <a:t>Multilayer Perceptrons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6" name="Table 3"/>
          <p:cNvGraphicFramePr/>
          <p:nvPr/>
        </p:nvGraphicFramePr>
        <p:xfrm>
          <a:off x="4122360" y="131220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Input: features, data matrix (samples x features)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Classification, regression.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7" name="Table 4"/>
          <p:cNvGraphicFramePr/>
          <p:nvPr/>
        </p:nvGraphicFramePr>
        <p:xfrm>
          <a:off x="499680" y="215892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20040">
                <a:tc>
                  <a:txBody>
                    <a:bodyPr/>
                    <a:lstStyle/>
                    <a:p>
                      <a:pPr>
                        <a:lnSpc>
                          <a:spcPct val="100000"/>
                        </a:lnSpc>
                      </a:pPr>
                      <a:r>
                        <a:rPr lang="en-US" sz="1700" b="0" strike="noStrike" spc="-1">
                          <a:solidFill>
                            <a:srgbClr val="FFFFFF"/>
                          </a:solidFill>
                          <a:latin typeface="Calibri"/>
                          <a:ea typeface="DejaVu Sans"/>
                        </a:rPr>
                        <a:t>Image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19320">
                <a:tc>
                  <a:txBody>
                    <a:bodyPr/>
                    <a:lstStyle/>
                    <a:p>
                      <a:pPr>
                        <a:lnSpc>
                          <a:spcPct val="100000"/>
                        </a:lnSpc>
                      </a:pPr>
                      <a:r>
                        <a:rPr lang="en-US" sz="1700" b="0" strike="noStrike" spc="-1">
                          <a:solidFill>
                            <a:srgbClr val="000000"/>
                          </a:solidFill>
                          <a:latin typeface="Calibri"/>
                          <a:ea typeface="DejaVu Sans"/>
                        </a:rPr>
                        <a:t>Convolutional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8" name="Table 5"/>
          <p:cNvGraphicFramePr/>
          <p:nvPr/>
        </p:nvGraphicFramePr>
        <p:xfrm>
          <a:off x="4122360" y="2140560"/>
          <a:ext cx="4632120" cy="741600"/>
        </p:xfrm>
        <a:graphic>
          <a:graphicData uri="http://schemas.openxmlformats.org/drawingml/2006/table">
            <a:tbl>
              <a:tblPr/>
              <a:tblGrid>
                <a:gridCol w="4632120">
                  <a:extLst>
                    <a:ext uri="{9D8B030D-6E8A-4147-A177-3AD203B41FA5}">
                      <a16:colId xmlns:a16="http://schemas.microsoft.com/office/drawing/2014/main" val="20000"/>
                    </a:ext>
                  </a:extLst>
                </a:gridCol>
              </a:tblGrid>
              <a:tr h="370800">
                <a:tc>
                  <a:txBody>
                    <a:bodyPr/>
                    <a:lstStyle/>
                    <a:p>
                      <a:pPr>
                        <a:lnSpc>
                          <a:spcPct val="100000"/>
                        </a:lnSpc>
                      </a:pPr>
                      <a:r>
                        <a:rPr lang="en-US" sz="1700" b="0" strike="noStrike" spc="-1">
                          <a:solidFill>
                            <a:srgbClr val="FFFFFF"/>
                          </a:solidFill>
                          <a:latin typeface="Calibri"/>
                          <a:ea typeface="DejaVu Sans"/>
                        </a:rPr>
                        <a:t>Input: images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70800">
                <a:tc>
                  <a:txBody>
                    <a:bodyPr/>
                    <a:lstStyle/>
                    <a:p>
                      <a:pPr>
                        <a:lnSpc>
                          <a:spcPct val="100000"/>
                        </a:lnSpc>
                      </a:pPr>
                      <a:r>
                        <a:rPr lang="en-US" sz="1700" b="0" strike="noStrike" spc="-1">
                          <a:solidFill>
                            <a:srgbClr val="000000"/>
                          </a:solidFill>
                          <a:latin typeface="Calibri"/>
                          <a:ea typeface="DejaVu Sans"/>
                        </a:rPr>
                        <a:t>Classification (objects, face, scene, action, etc.)</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9" name="Table 6"/>
          <p:cNvGraphicFramePr/>
          <p:nvPr/>
        </p:nvGraphicFramePr>
        <p:xfrm>
          <a:off x="499680" y="3014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ea typeface="DejaVu Sans"/>
                        </a:rPr>
                        <a:t>Sequence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ea typeface="DejaVu Sans"/>
                        </a:rPr>
                        <a:t>Recurrent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0" name="Table 7"/>
          <p:cNvGraphicFramePr/>
          <p:nvPr/>
        </p:nvGraphicFramePr>
        <p:xfrm>
          <a:off x="4122360" y="300996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Input: time series, audio, text</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Classification, speech recognition, prediction.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1" name="Table 8"/>
          <p:cNvGraphicFramePr/>
          <p:nvPr/>
        </p:nvGraphicFramePr>
        <p:xfrm>
          <a:off x="499680" y="387396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Different types of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Autoencoders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2" name="Table 9"/>
          <p:cNvGraphicFramePr/>
          <p:nvPr/>
        </p:nvGraphicFramePr>
        <p:xfrm>
          <a:off x="4122360" y="3873960"/>
          <a:ext cx="4521960" cy="960120"/>
        </p:xfrm>
        <a:graphic>
          <a:graphicData uri="http://schemas.openxmlformats.org/drawingml/2006/table">
            <a:tbl>
              <a:tblPr/>
              <a:tblGrid>
                <a:gridCol w="4521960">
                  <a:extLst>
                    <a:ext uri="{9D8B030D-6E8A-4147-A177-3AD203B41FA5}">
                      <a16:colId xmlns:a16="http://schemas.microsoft.com/office/drawing/2014/main" val="20000"/>
                    </a:ext>
                  </a:extLst>
                </a:gridCol>
              </a:tblGrid>
              <a:tr h="313200">
                <a:tc>
                  <a:txBody>
                    <a:bodyPr/>
                    <a:lstStyle/>
                    <a:p>
                      <a:pPr>
                        <a:lnSpc>
                          <a:spcPct val="100000"/>
                        </a:lnSpc>
                      </a:pPr>
                      <a:r>
                        <a:rPr lang="en-US" sz="1700" b="0" strike="noStrike" spc="-1">
                          <a:solidFill>
                            <a:srgbClr val="FFFFFF"/>
                          </a:solidFill>
                          <a:latin typeface="Calibri"/>
                          <a:ea typeface="DejaVu Sans"/>
                        </a:rPr>
                        <a:t>Input: original data representation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544320">
                <a:tc>
                  <a:txBody>
                    <a:bodyPr/>
                    <a:lstStyle/>
                    <a:p>
                      <a:pPr>
                        <a:lnSpc>
                          <a:spcPct val="100000"/>
                        </a:lnSpc>
                      </a:pPr>
                      <a:r>
                        <a:rPr lang="en-US" sz="1700" b="0" strike="noStrike" spc="-1">
                          <a:solidFill>
                            <a:srgbClr val="000000"/>
                          </a:solidFill>
                          <a:latin typeface="Calibri"/>
                          <a:ea typeface="DejaVu Sans"/>
                        </a:rPr>
                        <a:t>Dimensionality reduction, pre-training, data reconstruction.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sp>
        <p:nvSpPr>
          <p:cNvPr id="623" name="CustomShape 10"/>
          <p:cNvSpPr/>
          <p:nvPr/>
        </p:nvSpPr>
        <p:spPr>
          <a:xfrm>
            <a:off x="140760" y="4734000"/>
            <a:ext cx="395964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Combination of different ANNs is also very common.</a:t>
            </a:r>
            <a:endParaRPr lang="en-AU" sz="14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1"/>
          <p:cNvSpPr/>
          <p:nvPr/>
        </p:nvSpPr>
        <p:spPr>
          <a:xfrm>
            <a:off x="1620000" y="2376000"/>
            <a:ext cx="2987280" cy="2766960"/>
          </a:xfrm>
          <a:prstGeom prst="rect">
            <a:avLst/>
          </a:prstGeom>
          <a:noFill/>
          <a:ln w="0">
            <a:solidFill>
              <a:srgbClr val="000000"/>
            </a:solidFill>
          </a:ln>
        </p:spPr>
        <p:style>
          <a:lnRef idx="0">
            <a:scrgbClr r="0" g="0" b="0"/>
          </a:lnRef>
          <a:fillRef idx="0">
            <a:scrgbClr r="0" g="0" b="0"/>
          </a:fillRef>
          <a:effectRef idx="0">
            <a:scrgbClr r="0" g="0" b="0"/>
          </a:effectRef>
          <a:fontRef idx="minor"/>
        </p:style>
      </p:sp>
      <p:sp>
        <p:nvSpPr>
          <p:cNvPr id="62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a:t>
            </a:r>
            <a:endParaRPr lang="en-AU" sz="2000" b="0" strike="noStrike" spc="-1">
              <a:latin typeface="Arial"/>
            </a:endParaRPr>
          </a:p>
        </p:txBody>
      </p:sp>
      <p:pic>
        <p:nvPicPr>
          <p:cNvPr id="626" name="Picture 6_4" descr="CORE-Skills-ICONS-5.png"/>
          <p:cNvPicPr/>
          <p:nvPr/>
        </p:nvPicPr>
        <p:blipFill>
          <a:blip r:embed="rId3"/>
          <a:stretch/>
        </p:blipFill>
        <p:spPr>
          <a:xfrm>
            <a:off x="209520" y="0"/>
            <a:ext cx="872640" cy="872640"/>
          </a:xfrm>
          <a:prstGeom prst="rect">
            <a:avLst/>
          </a:prstGeom>
          <a:ln w="0">
            <a:noFill/>
          </a:ln>
        </p:spPr>
      </p:pic>
      <p:sp>
        <p:nvSpPr>
          <p:cNvPr id="627" name="CustomShape 3"/>
          <p:cNvSpPr/>
          <p:nvPr/>
        </p:nvSpPr>
        <p:spPr>
          <a:xfrm>
            <a:off x="209520" y="1221840"/>
            <a:ext cx="5325480" cy="298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Linear Threshold Units (LTUs) – Proposed by Frank Rosenblatt in 1957</a:t>
            </a:r>
            <a:endParaRPr lang="en-AU" sz="1400" b="0" strike="noStrike" spc="-1">
              <a:latin typeface="Arial"/>
            </a:endParaRPr>
          </a:p>
        </p:txBody>
      </p:sp>
      <mc:AlternateContent xmlns:mc="http://schemas.openxmlformats.org/markup-compatibility/2006" xmlns:a14="http://schemas.microsoft.com/office/drawing/2010/main">
        <mc:Choice Requires="a14">
          <p:sp>
            <p:nvSpPr>
              <p:cNvPr id="628" name="Formula 4"/>
              <p:cNvSpPr txBox="1"/>
              <p:nvPr/>
            </p:nvSpPr>
            <p:spPr>
              <a:xfrm>
                <a:off x="134280" y="1521720"/>
                <a:ext cx="4708080" cy="4341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eqArr>
                            <m:eqArrPr>
                              <m:ctrlPr>
                                <a:rPr i="1">
                                  <a:latin typeface="Cambria Math" panose="02040503050406030204" pitchFamily="18" charset="0"/>
                                </a:rPr>
                              </m:ctrlPr>
                            </m:eqArrPr>
                            <m:e>
                              <m:r>
                                <a:rPr>
                                  <a:latin typeface="Cambria Math" panose="02040503050406030204" pitchFamily="18" charset="0"/>
                                </a:rPr>
                                <m:t>h</m:t>
                              </m:r>
                            </m:e>
                          </m:eqArr>
                        </m:e>
                        <m:sub>
                          <m:r>
                            <a:rPr>
                              <a:latin typeface="Cambria Math" panose="02040503050406030204" pitchFamily="18" charset="0"/>
                            </a:rPr>
                            <m:t>𝐰</m:t>
                          </m:r>
                        </m:sub>
                      </m:sSub>
                      <m:d>
                        <m:dPr>
                          <m:ctrlPr>
                            <a:rPr i="1">
                              <a:latin typeface="Cambria Math" panose="02040503050406030204" pitchFamily="18" charset="0"/>
                            </a:rPr>
                          </m:ctrlPr>
                        </m:dPr>
                        <m:e>
                          <m:r>
                            <a:rPr>
                              <a:latin typeface="Cambria Math" panose="02040503050406030204" pitchFamily="18" charset="0"/>
                            </a:rPr>
                            <m:t>𝐱</m:t>
                          </m:r>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𝑤</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sub>
                          </m:sSub>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𝐰</m:t>
                              </m:r>
                            </m:e>
                            <m:sup>
                              <m:r>
                                <a:rPr>
                                  <a:latin typeface="Cambria Math" panose="02040503050406030204" pitchFamily="18" charset="0"/>
                                </a:rPr>
                                <m:t>𝑡</m:t>
                              </m:r>
                            </m:sup>
                          </m:sSup>
                          <m:r>
                            <a:rPr>
                              <a:latin typeface="Cambria Math" panose="02040503050406030204" pitchFamily="18" charset="0"/>
                            </a:rPr>
                            <m:t>.</m:t>
                          </m:r>
                          <m:r>
                            <a:rPr>
                              <a:latin typeface="Cambria Math" panose="02040503050406030204" pitchFamily="18" charset="0"/>
                            </a:rPr>
                            <m:t>𝐱</m:t>
                          </m:r>
                          <m:r>
                            <a:rPr>
                              <a:latin typeface="Cambria Math" panose="02040503050406030204" pitchFamily="18" charset="0"/>
                            </a:rPr>
                            <m:t>+</m:t>
                          </m:r>
                          <m:r>
                            <a:rPr>
                              <a:latin typeface="Cambria Math" panose="02040503050406030204" pitchFamily="18" charset="0"/>
                            </a:rPr>
                            <m:t>𝑏</m:t>
                          </m:r>
                        </m:e>
                      </m:d>
                    </m:oMath>
                  </m:oMathPara>
                </a14:m>
                <a:endParaRPr/>
              </a:p>
            </p:txBody>
          </p:sp>
        </mc:Choice>
        <mc:Fallback xmlns="" xmlns:p14="http://schemas.microsoft.com/office/powerpoint/2010/main" xmlns:p15="http://schemas.microsoft.com/office/powerpoint/2012/main"/>
      </mc:AlternateContent>
      <p:sp>
        <p:nvSpPr>
          <p:cNvPr id="629" name="CustomShape 5"/>
          <p:cNvSpPr/>
          <p:nvPr/>
        </p:nvSpPr>
        <p:spPr>
          <a:xfrm>
            <a:off x="2602080" y="4771440"/>
            <a:ext cx="1469160" cy="3459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0" name="CustomShape 6"/>
          <p:cNvSpPr/>
          <p:nvPr/>
        </p:nvSpPr>
        <p:spPr>
          <a:xfrm>
            <a:off x="2960640" y="2878200"/>
            <a:ext cx="718560" cy="71856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1" name="CustomShape 7"/>
          <p:cNvSpPr/>
          <p:nvPr/>
        </p:nvSpPr>
        <p:spPr>
          <a:xfrm>
            <a:off x="2622600" y="472644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32" name="CustomShape 8"/>
          <p:cNvSpPr/>
          <p:nvPr/>
        </p:nvSpPr>
        <p:spPr>
          <a:xfrm>
            <a:off x="3687840" y="472644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33" name="CustomShape 9"/>
          <p:cNvSpPr/>
          <p:nvPr/>
        </p:nvSpPr>
        <p:spPr>
          <a:xfrm flipV="1">
            <a:off x="2796480" y="3596760"/>
            <a:ext cx="522360" cy="11268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4" name="CustomShape 10"/>
          <p:cNvSpPr/>
          <p:nvPr/>
        </p:nvSpPr>
        <p:spPr>
          <a:xfrm flipH="1" flipV="1">
            <a:off x="3318840" y="3596760"/>
            <a:ext cx="539640" cy="11268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5" name="CustomShape 11"/>
          <p:cNvSpPr/>
          <p:nvPr/>
        </p:nvSpPr>
        <p:spPr>
          <a:xfrm>
            <a:off x="1641240" y="4761000"/>
            <a:ext cx="95256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input layer</a:t>
            </a:r>
            <a:endParaRPr lang="en-AU" sz="1400" b="0" strike="noStrike" spc="-1">
              <a:latin typeface="Arial"/>
            </a:endParaRPr>
          </a:p>
        </p:txBody>
      </p:sp>
      <p:grpSp>
        <p:nvGrpSpPr>
          <p:cNvPr id="636" name="Group 12"/>
          <p:cNvGrpSpPr/>
          <p:nvPr/>
        </p:nvGrpSpPr>
        <p:grpSpPr>
          <a:xfrm>
            <a:off x="2820960" y="3923640"/>
            <a:ext cx="472320" cy="409320"/>
            <a:chOff x="2820960" y="3923640"/>
            <a:chExt cx="472320" cy="409320"/>
          </a:xfrm>
        </p:grpSpPr>
        <p:sp>
          <p:nvSpPr>
            <p:cNvPr id="637" name="CustomShape 13"/>
            <p:cNvSpPr/>
            <p:nvPr/>
          </p:nvSpPr>
          <p:spPr>
            <a:xfrm>
              <a:off x="2820960" y="392400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8" name="CustomShape 14"/>
            <p:cNvSpPr/>
            <p:nvPr/>
          </p:nvSpPr>
          <p:spPr>
            <a:xfrm>
              <a:off x="2883240" y="3923640"/>
              <a:ext cx="41004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1</a:t>
              </a:r>
              <a:endParaRPr lang="en-AU" sz="1800" b="0" strike="noStrike" spc="-1">
                <a:latin typeface="Arial"/>
              </a:endParaRPr>
            </a:p>
          </p:txBody>
        </p:sp>
      </p:grpSp>
      <p:grpSp>
        <p:nvGrpSpPr>
          <p:cNvPr id="639" name="Group 15"/>
          <p:cNvGrpSpPr/>
          <p:nvPr/>
        </p:nvGrpSpPr>
        <p:grpSpPr>
          <a:xfrm>
            <a:off x="3420720" y="3939120"/>
            <a:ext cx="480240" cy="419760"/>
            <a:chOff x="3420720" y="3939120"/>
            <a:chExt cx="480240" cy="419760"/>
          </a:xfrm>
        </p:grpSpPr>
        <p:sp>
          <p:nvSpPr>
            <p:cNvPr id="640" name="CustomShape 16"/>
            <p:cNvSpPr/>
            <p:nvPr/>
          </p:nvSpPr>
          <p:spPr>
            <a:xfrm>
              <a:off x="3420720" y="394992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1" name="CustomShape 17"/>
            <p:cNvSpPr/>
            <p:nvPr/>
          </p:nvSpPr>
          <p:spPr>
            <a:xfrm>
              <a:off x="3490920" y="3939120"/>
              <a:ext cx="41004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2</a:t>
              </a:r>
              <a:endParaRPr lang="en-AU" sz="1800" b="0" strike="noStrike" spc="-1">
                <a:latin typeface="Arial"/>
              </a:endParaRPr>
            </a:p>
          </p:txBody>
        </p:sp>
      </p:grpSp>
      <p:sp>
        <p:nvSpPr>
          <p:cNvPr id="642" name="Line 18"/>
          <p:cNvSpPr/>
          <p:nvPr/>
        </p:nvSpPr>
        <p:spPr>
          <a:xfrm>
            <a:off x="2960280" y="3237840"/>
            <a:ext cx="7200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43" name="Formula 19"/>
              <p:cNvSpPr txBox="1"/>
              <p:nvPr/>
            </p:nvSpPr>
            <p:spPr>
              <a:xfrm>
                <a:off x="3178414" y="3250762"/>
                <a:ext cx="235800" cy="3679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643" name="Formula 19"/>
              <p:cNvSpPr txBox="1">
                <a:spLocks noRot="1" noChangeAspect="1" noMove="1" noResize="1" noEditPoints="1" noAdjustHandles="1" noChangeArrowheads="1" noChangeShapeType="1" noTextEdit="1"/>
              </p:cNvSpPr>
              <p:nvPr/>
            </p:nvSpPr>
            <p:spPr>
              <a:xfrm>
                <a:off x="3178414" y="3250762"/>
                <a:ext cx="235800" cy="367920"/>
              </a:xfrm>
              <a:prstGeom prst="rect">
                <a:avLst/>
              </a:prstGeom>
              <a:blipFill>
                <a:blip r:embed="rId4"/>
                <a:stretch>
                  <a:fillRect r="-33333"/>
                </a:stretch>
              </a:blipFill>
            </p:spPr>
            <p:txBody>
              <a:bodyPr/>
              <a:lstStyle/>
              <a:p>
                <a:r>
                  <a:rPr lang="en-US">
                    <a:noFill/>
                  </a:rPr>
                  <a:t> </a:t>
                </a:r>
              </a:p>
            </p:txBody>
          </p:sp>
        </mc:Fallback>
      </mc:AlternateContent>
      <p:sp>
        <p:nvSpPr>
          <p:cNvPr id="644" name="CustomShape 20"/>
          <p:cNvSpPr/>
          <p:nvPr/>
        </p:nvSpPr>
        <p:spPr>
          <a:xfrm>
            <a:off x="3188880" y="285300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645" name="CustomShape 21"/>
          <p:cNvSpPr/>
          <p:nvPr/>
        </p:nvSpPr>
        <p:spPr>
          <a:xfrm flipV="1">
            <a:off x="3329280" y="2591280"/>
            <a:ext cx="360" cy="2772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46" name="CustomShape 22"/>
          <p:cNvSpPr/>
          <p:nvPr/>
        </p:nvSpPr>
        <p:spPr>
          <a:xfrm>
            <a:off x="3838320" y="3977280"/>
            <a:ext cx="74088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weights</a:t>
            </a:r>
            <a:endParaRPr lang="en-AU" sz="1400" b="0" strike="noStrike" spc="-1">
              <a:latin typeface="Arial"/>
            </a:endParaRPr>
          </a:p>
        </p:txBody>
      </p:sp>
      <p:grpSp>
        <p:nvGrpSpPr>
          <p:cNvPr id="647" name="Group 23"/>
          <p:cNvGrpSpPr/>
          <p:nvPr/>
        </p:nvGrpSpPr>
        <p:grpSpPr>
          <a:xfrm>
            <a:off x="2058120" y="3870360"/>
            <a:ext cx="408960" cy="460440"/>
            <a:chOff x="2058120" y="3870360"/>
            <a:chExt cx="408960" cy="460440"/>
          </a:xfrm>
        </p:grpSpPr>
        <p:sp>
          <p:nvSpPr>
            <p:cNvPr id="648" name="CustomShape 24"/>
            <p:cNvSpPr/>
            <p:nvPr/>
          </p:nvSpPr>
          <p:spPr>
            <a:xfrm>
              <a:off x="2058120" y="3921840"/>
              <a:ext cx="408960" cy="40896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9" name="CustomShape 25"/>
            <p:cNvSpPr/>
            <p:nvPr/>
          </p:nvSpPr>
          <p:spPr>
            <a:xfrm>
              <a:off x="2106000" y="387036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50" name="CustomShape 26"/>
          <p:cNvSpPr/>
          <p:nvPr/>
        </p:nvSpPr>
        <p:spPr>
          <a:xfrm flipV="1">
            <a:off x="2408400" y="3491280"/>
            <a:ext cx="656280" cy="487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1" name="CustomShape 27"/>
          <p:cNvSpPr/>
          <p:nvPr/>
        </p:nvSpPr>
        <p:spPr>
          <a:xfrm>
            <a:off x="1833840" y="3600000"/>
            <a:ext cx="46944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bias</a:t>
            </a:r>
            <a:endParaRPr lang="en-AU" sz="1400" b="0" strike="noStrike" spc="-1">
              <a:latin typeface="Arial"/>
            </a:endParaRPr>
          </a:p>
        </p:txBody>
      </p:sp>
      <p:sp>
        <p:nvSpPr>
          <p:cNvPr id="652" name="CustomShape 28"/>
          <p:cNvSpPr/>
          <p:nvPr/>
        </p:nvSpPr>
        <p:spPr>
          <a:xfrm>
            <a:off x="3753720" y="3092760"/>
            <a:ext cx="44352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LTU</a:t>
            </a:r>
            <a:endParaRPr lang="en-AU" sz="1400" b="0" strike="noStrike" spc="-1">
              <a:latin typeface="Arial"/>
            </a:endParaRPr>
          </a:p>
        </p:txBody>
      </p:sp>
      <p:sp>
        <p:nvSpPr>
          <p:cNvPr id="653" name="CustomShape 29"/>
          <p:cNvSpPr/>
          <p:nvPr/>
        </p:nvSpPr>
        <p:spPr>
          <a:xfrm>
            <a:off x="2992320" y="2304000"/>
            <a:ext cx="67212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output</a:t>
            </a:r>
            <a:endParaRPr lang="en-AU" sz="1400" b="0" strike="noStrike" spc="-1">
              <a:latin typeface="Arial"/>
            </a:endParaRPr>
          </a:p>
        </p:txBody>
      </p:sp>
      <p:grpSp>
        <p:nvGrpSpPr>
          <p:cNvPr id="654" name="Group 30"/>
          <p:cNvGrpSpPr/>
          <p:nvPr/>
        </p:nvGrpSpPr>
        <p:grpSpPr>
          <a:xfrm>
            <a:off x="2446200" y="3554640"/>
            <a:ext cx="408960" cy="412200"/>
            <a:chOff x="2446200" y="3554640"/>
            <a:chExt cx="408960" cy="412200"/>
          </a:xfrm>
        </p:grpSpPr>
        <p:sp>
          <p:nvSpPr>
            <p:cNvPr id="655" name="CustomShape 31"/>
            <p:cNvSpPr/>
            <p:nvPr/>
          </p:nvSpPr>
          <p:spPr>
            <a:xfrm>
              <a:off x="2446200" y="355788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6" name="CustomShape 32"/>
            <p:cNvSpPr/>
            <p:nvPr/>
          </p:nvSpPr>
          <p:spPr>
            <a:xfrm>
              <a:off x="2525040" y="3554640"/>
              <a:ext cx="300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b</a:t>
              </a:r>
              <a:endParaRPr lang="en-AU" sz="1800" b="0" strike="noStrike" spc="-1">
                <a:latin typeface="Arial"/>
              </a:endParaRPr>
            </a:p>
          </p:txBody>
        </p:sp>
      </p:grpSp>
      <mc:AlternateContent xmlns:mc="http://schemas.openxmlformats.org/markup-compatibility/2006" xmlns:a14="http://schemas.microsoft.com/office/drawing/2010/main">
        <mc:Choice Requires="a14">
          <p:sp>
            <p:nvSpPr>
              <p:cNvPr id="657" name="Formula 33"/>
              <p:cNvSpPr txBox="1"/>
              <p:nvPr/>
            </p:nvSpPr>
            <p:spPr>
              <a:xfrm>
                <a:off x="4239143" y="1970035"/>
                <a:ext cx="1915920" cy="47916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d>
                        <m:dPr>
                          <m:begChr m:val="{"/>
                          <m:endChr m:val=""/>
                          <m:ctrlPr>
                            <a:rPr i="1">
                              <a:latin typeface="Cambria Math" panose="02040503050406030204" pitchFamily="18" charset="0"/>
                            </a:rPr>
                          </m:ctrlPr>
                        </m:dPr>
                        <m:e>
                          <m:eqArr>
                            <m:eqArrPr>
                              <m:ctrlPr>
                                <a:rPr i="1">
                                  <a:latin typeface="Cambria Math" panose="02040503050406030204" pitchFamily="18" charset="0"/>
                                </a:rPr>
                              </m:ctrlPr>
                            </m:eqArrPr>
                            <m:e>
                              <m:r>
                                <a:rPr>
                                  <a:latin typeface="Cambria Math" panose="02040503050406030204" pitchFamily="18" charset="0"/>
                                </a:rPr>
                                <m:t>0</m:t>
                              </m:r>
                              <m:r>
                                <a:rPr>
                                  <a:latin typeface="Cambria Math" panose="02040503050406030204" pitchFamily="18" charset="0"/>
                                </a:rPr>
                                <m:t>𝑖𝑓𝑧</m:t>
                              </m:r>
                              <m:r>
                                <a:rPr>
                                  <a:latin typeface="Cambria Math" panose="02040503050406030204" pitchFamily="18" charset="0"/>
                                </a:rPr>
                                <m:t>&lt;0</m:t>
                              </m:r>
                            </m:e>
                            <m:e>
                              <m:r>
                                <a:rPr>
                                  <a:latin typeface="Cambria Math" panose="02040503050406030204" pitchFamily="18" charset="0"/>
                                </a:rPr>
                                <m:t>1</m:t>
                              </m:r>
                              <m:r>
                                <a:rPr>
                                  <a:latin typeface="Cambria Math" panose="02040503050406030204" pitchFamily="18" charset="0"/>
                                </a:rPr>
                                <m:t>𝑖𝑓𝑧</m:t>
                              </m:r>
                              <m:r>
                                <a:rPr>
                                  <a:latin typeface="Cambria Math" panose="02040503050406030204" pitchFamily="18" charset="0"/>
                                </a:rPr>
                                <m:t>≥0</m:t>
                              </m:r>
                            </m:e>
                          </m:eqArr>
                        </m:e>
                      </m:d>
                    </m:oMath>
                  </m:oMathPara>
                </a14:m>
                <a:endParaRPr/>
              </a:p>
            </p:txBody>
          </p:sp>
        </mc:Choice>
        <mc:Fallback xmlns="">
          <p:sp>
            <p:nvSpPr>
              <p:cNvPr id="657" name="Formula 33"/>
              <p:cNvSpPr txBox="1">
                <a:spLocks noRot="1" noChangeAspect="1" noMove="1" noResize="1" noEditPoints="1" noAdjustHandles="1" noChangeArrowheads="1" noChangeShapeType="1" noTextEdit="1"/>
              </p:cNvSpPr>
              <p:nvPr/>
            </p:nvSpPr>
            <p:spPr>
              <a:xfrm>
                <a:off x="4239143" y="1970035"/>
                <a:ext cx="1915920" cy="479160"/>
              </a:xfrm>
              <a:prstGeom prst="rect">
                <a:avLst/>
              </a:prstGeom>
              <a:blipFill>
                <a:blip r:embed="rId5"/>
                <a:stretch>
                  <a:fillRect b="-37975"/>
                </a:stretch>
              </a:blipFill>
            </p:spPr>
            <p:txBody>
              <a:bodyPr/>
              <a:lstStyle/>
              <a:p>
                <a:r>
                  <a:rPr lang="en-US">
                    <a:noFill/>
                  </a:rPr>
                  <a:t> </a:t>
                </a:r>
              </a:p>
            </p:txBody>
          </p:sp>
        </mc:Fallback>
      </mc:AlternateContent>
      <p:pic>
        <p:nvPicPr>
          <p:cNvPr id="658" name="Picture 38_1"/>
          <p:cNvPicPr/>
          <p:nvPr/>
        </p:nvPicPr>
        <p:blipFill>
          <a:blip r:embed="rId6"/>
          <a:srcRect l="1129" t="3483" r="73377" b="48710"/>
          <a:stretch/>
        </p:blipFill>
        <p:spPr>
          <a:xfrm>
            <a:off x="6482880" y="971640"/>
            <a:ext cx="2525400" cy="2093040"/>
          </a:xfrm>
          <a:prstGeom prst="rect">
            <a:avLst/>
          </a:prstGeom>
          <a:ln w="0">
            <a:noFill/>
          </a:ln>
        </p:spPr>
      </p:pic>
      <p:sp>
        <p:nvSpPr>
          <p:cNvPr id="659" name="CustomShape 34"/>
          <p:cNvSpPr/>
          <p:nvPr/>
        </p:nvSpPr>
        <p:spPr>
          <a:xfrm>
            <a:off x="4841280" y="3384000"/>
            <a:ext cx="480600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indent="-215280">
              <a:lnSpc>
                <a:spcPct val="100000"/>
              </a:lnSpc>
              <a:buClr>
                <a:srgbClr val="000000"/>
              </a:buClr>
              <a:buFont typeface="Wingdings" charset="2"/>
              <a:buChar char=""/>
            </a:pPr>
            <a:r>
              <a:rPr lang="en-US" sz="1400" b="0" strike="noStrike" spc="-1">
                <a:solidFill>
                  <a:srgbClr val="000000"/>
                </a:solidFill>
                <a:latin typeface="Calibri"/>
                <a:ea typeface="DejaVu Sans"/>
              </a:rPr>
              <a:t>The weights and bias are the parameters to be </a:t>
            </a:r>
            <a:r>
              <a:rPr lang="en-US" sz="1400" b="1" strike="noStrike" spc="-1">
                <a:solidFill>
                  <a:srgbClr val="000000"/>
                </a:solidFill>
                <a:latin typeface="Calibri"/>
                <a:ea typeface="DejaVu Sans"/>
              </a:rPr>
              <a:t>learned</a:t>
            </a:r>
            <a:endParaRPr lang="en-AU" sz="1400" b="0" strike="noStrike" spc="-1">
              <a:latin typeface="Arial"/>
            </a:endParaRPr>
          </a:p>
          <a:p>
            <a:pPr marL="216000" indent="-215280">
              <a:lnSpc>
                <a:spcPct val="100000"/>
              </a:lnSpc>
              <a:buClr>
                <a:srgbClr val="000000"/>
              </a:buClr>
              <a:buFont typeface="Wingdings" charset="2"/>
              <a:buChar char=""/>
            </a:pPr>
            <a:r>
              <a:rPr lang="en-US" sz="1400" b="0" strike="noStrike" spc="-1">
                <a:solidFill>
                  <a:srgbClr val="000000"/>
                </a:solidFill>
                <a:latin typeface="Calibri"/>
                <a:ea typeface="DejaVu Sans"/>
              </a:rPr>
              <a:t>Single LTU: simple linear binary classification</a:t>
            </a:r>
            <a:endParaRPr lang="en-AU" sz="1400" b="0" strike="noStrike" spc="-1">
              <a:latin typeface="Arial"/>
            </a:endParaRPr>
          </a:p>
        </p:txBody>
      </p:sp>
      <p:sp>
        <p:nvSpPr>
          <p:cNvPr id="660" name="CustomShape 35"/>
          <p:cNvSpPr/>
          <p:nvPr/>
        </p:nvSpPr>
        <p:spPr>
          <a:xfrm>
            <a:off x="4514760" y="4825080"/>
            <a:ext cx="3675240" cy="317880"/>
          </a:xfrm>
          <a:prstGeom prst="rect">
            <a:avLst/>
          </a:prstGeom>
          <a:noFill/>
          <a:ln w="0">
            <a:noFill/>
          </a:ln>
        </p:spPr>
        <p:style>
          <a:lnRef idx="0">
            <a:scrgbClr r="0" g="0" b="0"/>
          </a:lnRef>
          <a:fillRef idx="0">
            <a:scrgbClr r="0" g="0" b="0"/>
          </a:fillRef>
          <a:effectRef idx="0">
            <a:scrgbClr r="0" g="0" b="0"/>
          </a:effectRef>
          <a:fontRef idx="minor"/>
        </p:style>
      </p:sp>
      <p:pic>
        <p:nvPicPr>
          <p:cNvPr id="661" name="Picture 676"/>
          <p:cNvPicPr/>
          <p:nvPr/>
        </p:nvPicPr>
        <p:blipFill>
          <a:blip r:embed="rId7"/>
          <a:stretch/>
        </p:blipFill>
        <p:spPr>
          <a:xfrm>
            <a:off x="360" y="2304000"/>
            <a:ext cx="1307880" cy="2554920"/>
          </a:xfrm>
          <a:prstGeom prst="rect">
            <a:avLst/>
          </a:prstGeom>
          <a:ln w="0">
            <a:noFill/>
          </a:ln>
        </p:spPr>
      </p:pic>
      <p:pic>
        <p:nvPicPr>
          <p:cNvPr id="662" name="Picture 677"/>
          <p:cNvPicPr/>
          <p:nvPr/>
        </p:nvPicPr>
        <p:blipFill>
          <a:blip r:embed="rId8"/>
          <a:stretch/>
        </p:blipFill>
        <p:spPr>
          <a:xfrm>
            <a:off x="1087920" y="3384000"/>
            <a:ext cx="279360" cy="2782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 (Cont.)</a:t>
            </a:r>
            <a:endParaRPr lang="en-AU" sz="2000" b="0" strike="noStrike" spc="-1">
              <a:latin typeface="Arial"/>
            </a:endParaRPr>
          </a:p>
        </p:txBody>
      </p:sp>
      <p:sp>
        <p:nvSpPr>
          <p:cNvPr id="664" name="CustomShape 2"/>
          <p:cNvSpPr/>
          <p:nvPr/>
        </p:nvSpPr>
        <p:spPr>
          <a:xfrm>
            <a:off x="317520" y="12870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The perceptron can do multiclass classification</a:t>
            </a:r>
            <a:endParaRPr lang="en-AU" sz="1400" b="0" strike="noStrike" spc="-1">
              <a:latin typeface="Arial"/>
            </a:endParaRPr>
          </a:p>
        </p:txBody>
      </p:sp>
      <p:sp>
        <p:nvSpPr>
          <p:cNvPr id="665" name="CustomShape 3"/>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666" name="Picture 6_6" descr="CORE-Skills-ICONS-5.png"/>
          <p:cNvPicPr/>
          <p:nvPr/>
        </p:nvPicPr>
        <p:blipFill>
          <a:blip r:embed="rId2"/>
          <a:stretch/>
        </p:blipFill>
        <p:spPr>
          <a:xfrm>
            <a:off x="209520" y="0"/>
            <a:ext cx="872640" cy="872640"/>
          </a:xfrm>
          <a:prstGeom prst="rect">
            <a:avLst/>
          </a:prstGeom>
          <a:ln w="0">
            <a:noFill/>
          </a:ln>
        </p:spPr>
      </p:pic>
      <p:grpSp>
        <p:nvGrpSpPr>
          <p:cNvPr id="667" name="Group 4"/>
          <p:cNvGrpSpPr/>
          <p:nvPr/>
        </p:nvGrpSpPr>
        <p:grpSpPr>
          <a:xfrm>
            <a:off x="463320" y="1734120"/>
            <a:ext cx="3196080" cy="2529360"/>
            <a:chOff x="463320" y="1734120"/>
            <a:chExt cx="3196080" cy="2529360"/>
          </a:xfrm>
        </p:grpSpPr>
        <p:sp>
          <p:nvSpPr>
            <p:cNvPr id="668" name="CustomShape 5"/>
            <p:cNvSpPr/>
            <p:nvPr/>
          </p:nvSpPr>
          <p:spPr>
            <a:xfrm>
              <a:off x="1378440" y="3895920"/>
              <a:ext cx="1180440" cy="3117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9" name="CustomShape 6"/>
            <p:cNvSpPr/>
            <p:nvPr/>
          </p:nvSpPr>
          <p:spPr>
            <a:xfrm>
              <a:off x="1359000" y="386208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70" name="CustomShape 7"/>
            <p:cNvSpPr/>
            <p:nvPr/>
          </p:nvSpPr>
          <p:spPr>
            <a:xfrm>
              <a:off x="2199240" y="386208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71" name="CustomShape 8"/>
            <p:cNvSpPr/>
            <p:nvPr/>
          </p:nvSpPr>
          <p:spPr>
            <a:xfrm flipH="1" flipV="1">
              <a:off x="1220400" y="3106800"/>
              <a:ext cx="307080" cy="7524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72" name="CustomShape 9"/>
            <p:cNvSpPr/>
            <p:nvPr/>
          </p:nvSpPr>
          <p:spPr>
            <a:xfrm flipH="1" flipV="1">
              <a:off x="1220400" y="3106800"/>
              <a:ext cx="1147320" cy="7524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73" name="Group 10"/>
            <p:cNvGrpSpPr/>
            <p:nvPr/>
          </p:nvGrpSpPr>
          <p:grpSpPr>
            <a:xfrm>
              <a:off x="938880" y="2487240"/>
              <a:ext cx="568080" cy="619560"/>
              <a:chOff x="938880" y="2487240"/>
              <a:chExt cx="568080" cy="619560"/>
            </a:xfrm>
          </p:grpSpPr>
          <p:sp>
            <p:nvSpPr>
              <p:cNvPr id="674" name="CustomShape 11"/>
              <p:cNvSpPr/>
              <p:nvPr/>
            </p:nvSpPr>
            <p:spPr>
              <a:xfrm>
                <a:off x="939240" y="256716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75" name="Line 12"/>
              <p:cNvSpPr/>
              <p:nvPr/>
            </p:nvSpPr>
            <p:spPr>
              <a:xfrm>
                <a:off x="938880" y="283752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76" name="Formula 13"/>
                  <p:cNvSpPr txBox="1"/>
                  <p:nvPr/>
                </p:nvSpPr>
                <p:spPr>
                  <a:xfrm>
                    <a:off x="1079775" y="2791054"/>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676" name="Formula 13"/>
                  <p:cNvSpPr txBox="1">
                    <a:spLocks noRot="1" noChangeAspect="1" noMove="1" noResize="1" noEditPoints="1" noAdjustHandles="1" noChangeArrowheads="1" noChangeShapeType="1" noTextEdit="1"/>
                  </p:cNvSpPr>
                  <p:nvPr/>
                </p:nvSpPr>
                <p:spPr>
                  <a:xfrm>
                    <a:off x="1079775" y="2791054"/>
                    <a:ext cx="185760" cy="276120"/>
                  </a:xfrm>
                  <a:prstGeom prst="rect">
                    <a:avLst/>
                  </a:prstGeom>
                  <a:blipFill>
                    <a:blip r:embed="rId3"/>
                    <a:stretch>
                      <a:fillRect r="-67742" b="-26667"/>
                    </a:stretch>
                  </a:blipFill>
                </p:spPr>
                <p:txBody>
                  <a:bodyPr/>
                  <a:lstStyle/>
                  <a:p>
                    <a:r>
                      <a:rPr lang="en-US">
                        <a:noFill/>
                      </a:rPr>
                      <a:t> </a:t>
                    </a:r>
                  </a:p>
                </p:txBody>
              </p:sp>
            </mc:Fallback>
          </mc:AlternateContent>
          <p:sp>
            <p:nvSpPr>
              <p:cNvPr id="677" name="CustomShape 14"/>
              <p:cNvSpPr/>
              <p:nvPr/>
            </p:nvSpPr>
            <p:spPr>
              <a:xfrm>
                <a:off x="1094760" y="2487240"/>
                <a:ext cx="144360" cy="345600"/>
              </a:xfrm>
              <a:prstGeom prst="rect">
                <a:avLst/>
              </a:prstGeom>
              <a:noFill/>
              <a:ln w="0">
                <a:noFill/>
              </a:ln>
            </p:spPr>
            <p:style>
              <a:lnRef idx="0">
                <a:scrgbClr r="0" g="0" b="0"/>
              </a:lnRef>
              <a:fillRef idx="0">
                <a:scrgbClr r="0" g="0" b="0"/>
              </a:fillRef>
              <a:effectRef idx="0">
                <a:scrgbClr r="0" g="0" b="0"/>
              </a:effectRef>
              <a:fontRef idx="minor"/>
            </p:style>
          </p:sp>
        </p:grpSp>
        <p:sp>
          <p:nvSpPr>
            <p:cNvPr id="678" name="CustomShape 15"/>
            <p:cNvSpPr/>
            <p:nvPr/>
          </p:nvSpPr>
          <p:spPr>
            <a:xfrm flipV="1">
              <a:off x="1230120" y="221004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79" name="Group 16"/>
            <p:cNvGrpSpPr/>
            <p:nvPr/>
          </p:nvGrpSpPr>
          <p:grpSpPr>
            <a:xfrm>
              <a:off x="463320" y="3548880"/>
              <a:ext cx="322200" cy="363960"/>
              <a:chOff x="463320" y="3548880"/>
              <a:chExt cx="322200" cy="363960"/>
            </a:xfrm>
          </p:grpSpPr>
          <p:sp>
            <p:nvSpPr>
              <p:cNvPr id="680" name="CustomShape 17"/>
              <p:cNvSpPr/>
              <p:nvPr/>
            </p:nvSpPr>
            <p:spPr>
              <a:xfrm>
                <a:off x="463320" y="3587400"/>
                <a:ext cx="322200" cy="30708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1" name="CustomShape 18"/>
              <p:cNvSpPr/>
              <p:nvPr/>
            </p:nvSpPr>
            <p:spPr>
              <a:xfrm>
                <a:off x="470520" y="354888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82" name="CustomShape 19"/>
            <p:cNvSpPr/>
            <p:nvPr/>
          </p:nvSpPr>
          <p:spPr>
            <a:xfrm flipV="1">
              <a:off x="739440" y="3106800"/>
              <a:ext cx="482400" cy="522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83" name="CustomShape 20"/>
            <p:cNvSpPr/>
            <p:nvPr/>
          </p:nvSpPr>
          <p:spPr>
            <a:xfrm>
              <a:off x="3005640" y="2730240"/>
              <a:ext cx="6537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LTUs</a:t>
              </a:r>
              <a:endParaRPr lang="en-AU" sz="2000" b="0" strike="noStrike" spc="-1">
                <a:latin typeface="Arial"/>
              </a:endParaRPr>
            </a:p>
          </p:txBody>
        </p:sp>
        <p:sp>
          <p:nvSpPr>
            <p:cNvPr id="684" name="CustomShape 21"/>
            <p:cNvSpPr/>
            <p:nvPr/>
          </p:nvSpPr>
          <p:spPr>
            <a:xfrm>
              <a:off x="1432080" y="1734120"/>
              <a:ext cx="9856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outputs</a:t>
              </a:r>
              <a:endParaRPr lang="en-AU" sz="2000" b="0" strike="noStrike" spc="-1">
                <a:latin typeface="Arial"/>
              </a:endParaRPr>
            </a:p>
          </p:txBody>
        </p:sp>
        <p:grpSp>
          <p:nvGrpSpPr>
            <p:cNvPr id="685" name="Group 22"/>
            <p:cNvGrpSpPr/>
            <p:nvPr/>
          </p:nvGrpSpPr>
          <p:grpSpPr>
            <a:xfrm>
              <a:off x="1671840" y="2501640"/>
              <a:ext cx="568080" cy="619560"/>
              <a:chOff x="1671840" y="2501640"/>
              <a:chExt cx="568080" cy="619560"/>
            </a:xfrm>
          </p:grpSpPr>
          <p:sp>
            <p:nvSpPr>
              <p:cNvPr id="686" name="CustomShape 23"/>
              <p:cNvSpPr/>
              <p:nvPr/>
            </p:nvSpPr>
            <p:spPr>
              <a:xfrm>
                <a:off x="1671840" y="258156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7" name="Line 24"/>
              <p:cNvSpPr/>
              <p:nvPr/>
            </p:nvSpPr>
            <p:spPr>
              <a:xfrm>
                <a:off x="1671840" y="285228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88" name="Formula 25"/>
                  <p:cNvSpPr txBox="1"/>
                  <p:nvPr/>
                </p:nvSpPr>
                <p:spPr>
                  <a:xfrm>
                    <a:off x="1812375" y="2797348"/>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688" name="Formula 25"/>
                  <p:cNvSpPr txBox="1">
                    <a:spLocks noRot="1" noChangeAspect="1" noMove="1" noResize="1" noEditPoints="1" noAdjustHandles="1" noChangeArrowheads="1" noChangeShapeType="1" noTextEdit="1"/>
                  </p:cNvSpPr>
                  <p:nvPr/>
                </p:nvSpPr>
                <p:spPr>
                  <a:xfrm>
                    <a:off x="1812375" y="2797348"/>
                    <a:ext cx="185760" cy="276120"/>
                  </a:xfrm>
                  <a:prstGeom prst="rect">
                    <a:avLst/>
                  </a:prstGeom>
                  <a:blipFill>
                    <a:blip r:embed="rId3"/>
                    <a:stretch>
                      <a:fillRect r="-67742" b="-26667"/>
                    </a:stretch>
                  </a:blipFill>
                </p:spPr>
                <p:txBody>
                  <a:bodyPr/>
                  <a:lstStyle/>
                  <a:p>
                    <a:r>
                      <a:rPr lang="en-US">
                        <a:noFill/>
                      </a:rPr>
                      <a:t> </a:t>
                    </a:r>
                  </a:p>
                </p:txBody>
              </p:sp>
            </mc:Fallback>
          </mc:AlternateContent>
          <p:sp>
            <p:nvSpPr>
              <p:cNvPr id="689" name="CustomShape 26"/>
              <p:cNvSpPr/>
              <p:nvPr/>
            </p:nvSpPr>
            <p:spPr>
              <a:xfrm>
                <a:off x="1827360" y="2501640"/>
                <a:ext cx="144360" cy="345600"/>
              </a:xfrm>
              <a:prstGeom prst="rect">
                <a:avLst/>
              </a:prstGeom>
              <a:noFill/>
              <a:ln w="0">
                <a:noFill/>
              </a:ln>
            </p:spPr>
            <p:style>
              <a:lnRef idx="0">
                <a:scrgbClr r="0" g="0" b="0"/>
              </a:lnRef>
              <a:fillRef idx="0">
                <a:scrgbClr r="0" g="0" b="0"/>
              </a:fillRef>
              <a:effectRef idx="0">
                <a:scrgbClr r="0" g="0" b="0"/>
              </a:effectRef>
              <a:fontRef idx="minor"/>
            </p:style>
          </p:sp>
        </p:grpSp>
        <p:grpSp>
          <p:nvGrpSpPr>
            <p:cNvPr id="690" name="Group 27"/>
            <p:cNvGrpSpPr/>
            <p:nvPr/>
          </p:nvGrpSpPr>
          <p:grpSpPr>
            <a:xfrm>
              <a:off x="2404440" y="2516040"/>
              <a:ext cx="568080" cy="619920"/>
              <a:chOff x="2404440" y="2516040"/>
              <a:chExt cx="568080" cy="619920"/>
            </a:xfrm>
          </p:grpSpPr>
          <p:sp>
            <p:nvSpPr>
              <p:cNvPr id="691" name="CustomShape 28"/>
              <p:cNvSpPr/>
              <p:nvPr/>
            </p:nvSpPr>
            <p:spPr>
              <a:xfrm>
                <a:off x="2404440" y="259632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2" name="Line 29"/>
              <p:cNvSpPr/>
              <p:nvPr/>
            </p:nvSpPr>
            <p:spPr>
              <a:xfrm>
                <a:off x="2404440" y="286668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93" name="Formula 30"/>
                  <p:cNvSpPr txBox="1"/>
                  <p:nvPr/>
                </p:nvSpPr>
                <p:spPr>
                  <a:xfrm>
                    <a:off x="2545335" y="2812108"/>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693" name="Formula 30"/>
                  <p:cNvSpPr txBox="1">
                    <a:spLocks noRot="1" noChangeAspect="1" noMove="1" noResize="1" noEditPoints="1" noAdjustHandles="1" noChangeArrowheads="1" noChangeShapeType="1" noTextEdit="1"/>
                  </p:cNvSpPr>
                  <p:nvPr/>
                </p:nvSpPr>
                <p:spPr>
                  <a:xfrm>
                    <a:off x="2545335" y="2812108"/>
                    <a:ext cx="185760" cy="276120"/>
                  </a:xfrm>
                  <a:prstGeom prst="rect">
                    <a:avLst/>
                  </a:prstGeom>
                  <a:blipFill>
                    <a:blip r:embed="rId4"/>
                    <a:stretch>
                      <a:fillRect r="-70000" b="-23913"/>
                    </a:stretch>
                  </a:blipFill>
                </p:spPr>
                <p:txBody>
                  <a:bodyPr/>
                  <a:lstStyle/>
                  <a:p>
                    <a:r>
                      <a:rPr lang="en-US">
                        <a:noFill/>
                      </a:rPr>
                      <a:t> </a:t>
                    </a:r>
                  </a:p>
                </p:txBody>
              </p:sp>
            </mc:Fallback>
          </mc:AlternateContent>
          <p:sp>
            <p:nvSpPr>
              <p:cNvPr id="694" name="CustomShape 31"/>
              <p:cNvSpPr/>
              <p:nvPr/>
            </p:nvSpPr>
            <p:spPr>
              <a:xfrm>
                <a:off x="2559960" y="2516040"/>
                <a:ext cx="144360" cy="345600"/>
              </a:xfrm>
              <a:prstGeom prst="rect">
                <a:avLst/>
              </a:prstGeom>
              <a:noFill/>
              <a:ln w="0">
                <a:noFill/>
              </a:ln>
            </p:spPr>
            <p:style>
              <a:lnRef idx="0">
                <a:scrgbClr r="0" g="0" b="0"/>
              </a:lnRef>
              <a:fillRef idx="0">
                <a:scrgbClr r="0" g="0" b="0"/>
              </a:fillRef>
              <a:effectRef idx="0">
                <a:scrgbClr r="0" g="0" b="0"/>
              </a:effectRef>
              <a:fontRef idx="minor"/>
            </p:style>
          </p:sp>
        </p:grpSp>
        <p:sp>
          <p:nvSpPr>
            <p:cNvPr id="695" name="CustomShape 32"/>
            <p:cNvSpPr/>
            <p:nvPr/>
          </p:nvSpPr>
          <p:spPr>
            <a:xfrm flipV="1">
              <a:off x="1969560" y="222120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6" name="CustomShape 33"/>
            <p:cNvSpPr/>
            <p:nvPr/>
          </p:nvSpPr>
          <p:spPr>
            <a:xfrm flipV="1">
              <a:off x="2690280" y="223236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7" name="CustomShape 34"/>
            <p:cNvSpPr/>
            <p:nvPr/>
          </p:nvSpPr>
          <p:spPr>
            <a:xfrm flipV="1">
              <a:off x="1531800" y="3121560"/>
              <a:ext cx="422640" cy="738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8" name="CustomShape 35"/>
            <p:cNvSpPr/>
            <p:nvPr/>
          </p:nvSpPr>
          <p:spPr>
            <a:xfrm flipV="1">
              <a:off x="1531800" y="3135240"/>
              <a:ext cx="115524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9" name="CustomShape 36"/>
            <p:cNvSpPr/>
            <p:nvPr/>
          </p:nvSpPr>
          <p:spPr>
            <a:xfrm flipV="1">
              <a:off x="2372040" y="3176640"/>
              <a:ext cx="315000" cy="6825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0" name="CustomShape 37"/>
            <p:cNvSpPr/>
            <p:nvPr/>
          </p:nvSpPr>
          <p:spPr>
            <a:xfrm flipH="1" flipV="1">
              <a:off x="1953000" y="3121560"/>
              <a:ext cx="414720" cy="738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1" name="CustomShape 38"/>
            <p:cNvSpPr/>
            <p:nvPr/>
          </p:nvSpPr>
          <p:spPr>
            <a:xfrm flipV="1">
              <a:off x="739440" y="3120120"/>
              <a:ext cx="1215000" cy="483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2" name="CustomShape 39"/>
            <p:cNvSpPr/>
            <p:nvPr/>
          </p:nvSpPr>
          <p:spPr>
            <a:xfrm flipV="1">
              <a:off x="739440" y="3134520"/>
              <a:ext cx="1947600" cy="476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mc:AlternateContent xmlns:mc="http://schemas.openxmlformats.org/markup-compatibility/2006" xmlns:a14="http://schemas.microsoft.com/office/drawing/2010/main">
        <mc:Choice Requires="a14">
          <p:sp>
            <p:nvSpPr>
              <p:cNvPr id="703" name="Formula 40"/>
              <p:cNvSpPr txBox="1"/>
              <p:nvPr/>
            </p:nvSpPr>
            <p:spPr>
              <a:xfrm>
                <a:off x="4264920" y="2656080"/>
                <a:ext cx="3859920" cy="322920"/>
              </a:xfrm>
              <a:prstGeom prst="rect">
                <a:avLst/>
              </a:prstGeom>
            </p:spPr>
            <p:txBody>
              <a:bodyPr/>
              <a:lstStyle/>
              <a:p>
                <a:pPr/>
                <a14:m>
                  <m:oMathPara xmlns:m="http://schemas.openxmlformats.org/officeDocument/2006/math">
                    <m:oMathParaPr>
                      <m:jc m:val="centerGroup"/>
                    </m:oMathParaPr>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r>
                            <a:rPr>
                              <a:latin typeface="Cambria Math" panose="02040503050406030204" pitchFamily="18" charset="0"/>
                            </a:rPr>
                            <m:t>+1</m:t>
                          </m:r>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sup>
                      </m:sSubSup>
                      <m:r>
                        <a:rPr>
                          <a:latin typeface="Cambria Math" panose="02040503050406030204" pitchFamily="18" charset="0"/>
                        </a:rPr>
                        <m:t>+</m:t>
                      </m:r>
                      <m:r>
                        <a:rPr>
                          <a:latin typeface="Cambria Math" panose="02040503050406030204" pitchFamily="18" charset="0"/>
                        </a:rPr>
                        <m:t>𝜂</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𝑗</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𝑗</m:t>
                              </m:r>
                            </m:sub>
                          </m:sSub>
                        </m:e>
                      </m:d>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m:oMathPara>
                </a14:m>
                <a:endParaRPr/>
              </a:p>
            </p:txBody>
          </p:sp>
        </mc:Choice>
        <mc:Fallback xmlns="" xmlns:p14="http://schemas.microsoft.com/office/powerpoint/2010/main" xmlns:p15="http://schemas.microsoft.com/office/powerpoint/2012/main"/>
      </mc:AlternateContent>
      <p:sp>
        <p:nvSpPr>
          <p:cNvPr id="704" name="CustomShape 41"/>
          <p:cNvSpPr/>
          <p:nvPr/>
        </p:nvSpPr>
        <p:spPr>
          <a:xfrm>
            <a:off x="4457520" y="2192400"/>
            <a:ext cx="3990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Perceptron learning rule (</a:t>
            </a:r>
            <a:r>
              <a:rPr lang="en-US" sz="1800" b="1" strike="noStrike" spc="-1">
                <a:solidFill>
                  <a:srgbClr val="000000"/>
                </a:solidFill>
                <a:latin typeface="Calibri"/>
                <a:ea typeface="DejaVu Sans"/>
              </a:rPr>
              <a:t>weight update</a:t>
            </a:r>
            <a:r>
              <a:rPr lang="en-US" sz="1800" b="0" strike="noStrike" spc="-1">
                <a:solidFill>
                  <a:srgbClr val="000000"/>
                </a:solidFill>
                <a:latin typeface="Calibri"/>
                <a:ea typeface="DejaVu Sans"/>
              </a:rPr>
              <a:t>)</a:t>
            </a:r>
            <a:endParaRPr lang="en-AU" sz="1800" b="0" strike="noStrike" spc="-1">
              <a:latin typeface="Arial"/>
            </a:endParaRPr>
          </a:p>
        </p:txBody>
      </p:sp>
      <p:sp>
        <p:nvSpPr>
          <p:cNvPr id="705" name="CustomShape 42"/>
          <p:cNvSpPr/>
          <p:nvPr/>
        </p:nvSpPr>
        <p:spPr>
          <a:xfrm>
            <a:off x="3134520" y="3868560"/>
            <a:ext cx="59270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If the classes are linearly separable, Perceptron will converge to a solution:</a:t>
            </a:r>
            <a:endParaRPr lang="en-AU" sz="1800" b="0" strike="noStrike" spc="-1">
              <a:latin typeface="Arial"/>
            </a:endParaRPr>
          </a:p>
          <a:p>
            <a:pPr>
              <a:lnSpc>
                <a:spcPct val="100000"/>
              </a:lnSpc>
            </a:pPr>
            <a:r>
              <a:rPr lang="en-US" sz="1800" b="0" i="1" strike="noStrike" spc="-1">
                <a:solidFill>
                  <a:srgbClr val="000000"/>
                </a:solidFill>
                <a:latin typeface="Calibri"/>
                <a:ea typeface="DejaVu Sans"/>
              </a:rPr>
              <a:t>Perceptron convergence theorem</a:t>
            </a:r>
            <a:endParaRPr lang="en-AU" sz="1800" b="0" strike="noStrike" spc="-1">
              <a:latin typeface="Arial"/>
            </a:endParaRPr>
          </a:p>
        </p:txBody>
      </p:sp>
      <p:sp>
        <p:nvSpPr>
          <p:cNvPr id="706" name="CustomShape 43"/>
          <p:cNvSpPr/>
          <p:nvPr/>
        </p:nvSpPr>
        <p:spPr>
          <a:xfrm>
            <a:off x="6207840" y="494820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07" name="CustomShape 44"/>
          <p:cNvSpPr/>
          <p:nvPr/>
        </p:nvSpPr>
        <p:spPr>
          <a:xfrm>
            <a:off x="6362280" y="2980080"/>
            <a:ext cx="272520" cy="173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8" name="CustomShape 45"/>
          <p:cNvSpPr/>
          <p:nvPr/>
        </p:nvSpPr>
        <p:spPr>
          <a:xfrm>
            <a:off x="6574680" y="3099600"/>
            <a:ext cx="12254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learning rate</a:t>
            </a:r>
            <a:endParaRPr lang="en-AU" sz="1600" b="0" strike="noStrike" spc="-1">
              <a:latin typeface="Arial"/>
            </a:endParaRPr>
          </a:p>
        </p:txBody>
      </p:sp>
      <p:sp>
        <p:nvSpPr>
          <p:cNvPr id="709" name="CustomShape 46"/>
          <p:cNvSpPr/>
          <p:nvPr/>
        </p:nvSpPr>
        <p:spPr>
          <a:xfrm>
            <a:off x="1099080" y="250056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10" name="CustomShape 47"/>
          <p:cNvSpPr/>
          <p:nvPr/>
        </p:nvSpPr>
        <p:spPr>
          <a:xfrm>
            <a:off x="1833840" y="25189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11" name="CustomShape 48"/>
          <p:cNvSpPr/>
          <p:nvPr/>
        </p:nvSpPr>
        <p:spPr>
          <a:xfrm>
            <a:off x="2565000" y="25207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stomShape 1"/>
          <p:cNvSpPr/>
          <p:nvPr/>
        </p:nvSpPr>
        <p:spPr>
          <a:xfrm>
            <a:off x="1605600" y="326520"/>
            <a:ext cx="6507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00"/>
              </a:spcBef>
              <a:spcAft>
                <a:spcPts val="300"/>
              </a:spcAft>
              <a:tabLst>
                <a:tab pos="0" algn="l"/>
              </a:tabLst>
            </a:pPr>
            <a:r>
              <a:rPr lang="en-US" sz="2500" b="1" strike="noStrike" spc="-1">
                <a:solidFill>
                  <a:srgbClr val="0F1137"/>
                </a:solidFill>
                <a:latin typeface="Interstate-Regular"/>
                <a:ea typeface="DejaVu Sans"/>
              </a:rPr>
              <a:t>Program Timeline</a:t>
            </a:r>
            <a:endParaRPr lang="en-AU" sz="2500" b="0" strike="noStrike" spc="-1">
              <a:latin typeface="Arial"/>
            </a:endParaRPr>
          </a:p>
        </p:txBody>
      </p:sp>
      <p:pic>
        <p:nvPicPr>
          <p:cNvPr id="417" name="Picture 2_1" descr="Icon&#10;&#10;Description automatically generated"/>
          <p:cNvPicPr/>
          <p:nvPr/>
        </p:nvPicPr>
        <p:blipFill>
          <a:blip r:embed="rId3"/>
          <a:stretch/>
        </p:blipFill>
        <p:spPr>
          <a:xfrm>
            <a:off x="282600" y="88560"/>
            <a:ext cx="969120" cy="684360"/>
          </a:xfrm>
          <a:prstGeom prst="rect">
            <a:avLst/>
          </a:prstGeom>
          <a:ln w="0">
            <a:noFill/>
          </a:ln>
        </p:spPr>
      </p:pic>
      <p:pic>
        <p:nvPicPr>
          <p:cNvPr id="418" name="Picture 3_1" descr="A screen shot of a computer&#10;&#10;Description automatically generated"/>
          <p:cNvPicPr/>
          <p:nvPr/>
        </p:nvPicPr>
        <p:blipFill>
          <a:blip r:embed="rId4"/>
          <a:stretch/>
        </p:blipFill>
        <p:spPr>
          <a:xfrm>
            <a:off x="0" y="673920"/>
            <a:ext cx="9142560" cy="379404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1800" b="1" strike="noStrike" spc="-1">
                <a:solidFill>
                  <a:srgbClr val="0F1137"/>
                </a:solidFill>
                <a:latin typeface="Calibri"/>
                <a:ea typeface="Noto Sans CJK SC"/>
              </a:rPr>
              <a:t>Day 09 From Perceptrons to </a:t>
            </a:r>
            <a:r>
              <a:rPr lang="en-US" sz="2000" b="1" strike="noStrike" spc="-1">
                <a:solidFill>
                  <a:srgbClr val="0F1137"/>
                </a:solidFill>
                <a:latin typeface="Calibri"/>
                <a:ea typeface="DejaVu Sans"/>
              </a:rPr>
              <a:t>Multilayer Perceptrons (MLPs)</a:t>
            </a:r>
            <a:endParaRPr lang="en-AU" sz="2000" b="0" strike="noStrike" spc="-1">
              <a:latin typeface="Arial"/>
            </a:endParaRPr>
          </a:p>
        </p:txBody>
      </p:sp>
      <p:pic>
        <p:nvPicPr>
          <p:cNvPr id="713" name="Picture 6_9" descr="CORE-Skills-ICONS-5.png"/>
          <p:cNvPicPr/>
          <p:nvPr/>
        </p:nvPicPr>
        <p:blipFill>
          <a:blip r:embed="rId2"/>
          <a:stretch/>
        </p:blipFill>
        <p:spPr>
          <a:xfrm>
            <a:off x="209520" y="0"/>
            <a:ext cx="872640" cy="872640"/>
          </a:xfrm>
          <a:prstGeom prst="rect">
            <a:avLst/>
          </a:prstGeom>
          <a:ln w="0">
            <a:noFill/>
          </a:ln>
        </p:spPr>
      </p:pic>
      <p:pic>
        <p:nvPicPr>
          <p:cNvPr id="714" name="Picture 7_3"/>
          <p:cNvPicPr/>
          <p:nvPr/>
        </p:nvPicPr>
        <p:blipFill>
          <a:blip r:embed="rId3"/>
          <a:stretch/>
        </p:blipFill>
        <p:spPr>
          <a:xfrm>
            <a:off x="770400" y="1556280"/>
            <a:ext cx="3036240" cy="3012480"/>
          </a:xfrm>
          <a:prstGeom prst="rect">
            <a:avLst/>
          </a:prstGeom>
          <a:ln w="0">
            <a:noFill/>
          </a:ln>
        </p:spPr>
      </p:pic>
      <p:sp>
        <p:nvSpPr>
          <p:cNvPr id="715" name="CustomShape 2"/>
          <p:cNvSpPr/>
          <p:nvPr/>
        </p:nvSpPr>
        <p:spPr>
          <a:xfrm>
            <a:off x="944640" y="1233360"/>
            <a:ext cx="2636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XOR classification problem</a:t>
            </a:r>
            <a:endParaRPr lang="en-AU" sz="1800" b="0" strike="noStrike" spc="-1">
              <a:latin typeface="Arial"/>
            </a:endParaRPr>
          </a:p>
        </p:txBody>
      </p:sp>
      <p:sp>
        <p:nvSpPr>
          <p:cNvPr id="716" name="CustomShape 3"/>
          <p:cNvSpPr/>
          <p:nvPr/>
        </p:nvSpPr>
        <p:spPr>
          <a:xfrm>
            <a:off x="804960" y="4570200"/>
            <a:ext cx="29444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Perceptron can not solve this!</a:t>
            </a:r>
            <a:endParaRPr lang="en-AU" sz="1800" b="0" strike="noStrike" spc="-1">
              <a:latin typeface="Arial"/>
            </a:endParaRPr>
          </a:p>
        </p:txBody>
      </p:sp>
      <p:grpSp>
        <p:nvGrpSpPr>
          <p:cNvPr id="717" name="Group 4"/>
          <p:cNvGrpSpPr/>
          <p:nvPr/>
        </p:nvGrpSpPr>
        <p:grpSpPr>
          <a:xfrm>
            <a:off x="4694040" y="1427400"/>
            <a:ext cx="3611520" cy="3406320"/>
            <a:chOff x="4694040" y="1427400"/>
            <a:chExt cx="3611520" cy="3406320"/>
          </a:xfrm>
        </p:grpSpPr>
        <p:sp>
          <p:nvSpPr>
            <p:cNvPr id="718" name="CustomShape 5"/>
            <p:cNvSpPr/>
            <p:nvPr/>
          </p:nvSpPr>
          <p:spPr>
            <a:xfrm>
              <a:off x="6844320" y="3204720"/>
              <a:ext cx="14612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19" name="CustomShape 6"/>
            <p:cNvSpPr/>
            <p:nvPr/>
          </p:nvSpPr>
          <p:spPr>
            <a:xfrm>
              <a:off x="5405040" y="4456080"/>
              <a:ext cx="1353240" cy="37764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0" name="CustomShape 7"/>
            <p:cNvSpPr/>
            <p:nvPr/>
          </p:nvSpPr>
          <p:spPr>
            <a:xfrm>
              <a:off x="5481000" y="441540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21" name="CustomShape 8"/>
            <p:cNvSpPr/>
            <p:nvPr/>
          </p:nvSpPr>
          <p:spPr>
            <a:xfrm>
              <a:off x="6415200" y="441720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22" name="CustomShape 9"/>
            <p:cNvSpPr/>
            <p:nvPr/>
          </p:nvSpPr>
          <p:spPr>
            <a:xfrm flipV="1">
              <a:off x="5654880" y="3710160"/>
              <a:ext cx="2520" cy="702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23" name="CustomShape 10"/>
            <p:cNvSpPr/>
            <p:nvPr/>
          </p:nvSpPr>
          <p:spPr>
            <a:xfrm flipH="1" flipV="1">
              <a:off x="5657400" y="3710160"/>
              <a:ext cx="929160" cy="704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24" name="CustomShape 11"/>
            <p:cNvSpPr/>
            <p:nvPr/>
          </p:nvSpPr>
          <p:spPr>
            <a:xfrm>
              <a:off x="6721200" y="4361400"/>
              <a:ext cx="128592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input layer</a:t>
              </a:r>
              <a:endParaRPr lang="en-AU" sz="2000" b="0" strike="noStrike" spc="-1">
                <a:latin typeface="Arial"/>
              </a:endParaRPr>
            </a:p>
          </p:txBody>
        </p:sp>
        <p:grpSp>
          <p:nvGrpSpPr>
            <p:cNvPr id="725" name="Group 12"/>
            <p:cNvGrpSpPr/>
            <p:nvPr/>
          </p:nvGrpSpPr>
          <p:grpSpPr>
            <a:xfrm>
              <a:off x="5346360" y="3103920"/>
              <a:ext cx="624240" cy="606240"/>
              <a:chOff x="5346360" y="3103920"/>
              <a:chExt cx="624240" cy="606240"/>
            </a:xfrm>
          </p:grpSpPr>
          <p:sp>
            <p:nvSpPr>
              <p:cNvPr id="726" name="CustomShape 13"/>
              <p:cNvSpPr/>
              <p:nvPr/>
            </p:nvSpPr>
            <p:spPr>
              <a:xfrm>
                <a:off x="5346720" y="310392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7" name="Line 14"/>
              <p:cNvSpPr/>
              <p:nvPr/>
            </p:nvSpPr>
            <p:spPr>
              <a:xfrm>
                <a:off x="5346360" y="340704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28" name="Formula 15"/>
                  <p:cNvSpPr txBox="1"/>
                  <p:nvPr/>
                </p:nvSpPr>
                <p:spPr>
                  <a:xfrm>
                    <a:off x="5531014" y="3375347"/>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728" name="Formula 15"/>
                  <p:cNvSpPr txBox="1">
                    <a:spLocks noRot="1" noChangeAspect="1" noMove="1" noResize="1" noEditPoints="1" noAdjustHandles="1" noChangeArrowheads="1" noChangeShapeType="1" noTextEdit="1"/>
                  </p:cNvSpPr>
                  <p:nvPr/>
                </p:nvSpPr>
                <p:spPr>
                  <a:xfrm>
                    <a:off x="5531014" y="3375347"/>
                    <a:ext cx="204120" cy="310320"/>
                  </a:xfrm>
                  <a:prstGeom prst="rect">
                    <a:avLst/>
                  </a:prstGeom>
                  <a:blipFill>
                    <a:blip r:embed="rId4"/>
                    <a:stretch>
                      <a:fillRect r="-52941" b="-11765"/>
                    </a:stretch>
                  </a:blipFill>
                </p:spPr>
                <p:txBody>
                  <a:bodyPr/>
                  <a:lstStyle/>
                  <a:p>
                    <a:r>
                      <a:rPr lang="en-US">
                        <a:noFill/>
                      </a:rPr>
                      <a:t> </a:t>
                    </a:r>
                  </a:p>
                </p:txBody>
              </p:sp>
            </mc:Fallback>
          </mc:AlternateContent>
        </p:grpSp>
        <p:sp>
          <p:nvSpPr>
            <p:cNvPr id="729" name="CustomShape 16"/>
            <p:cNvSpPr/>
            <p:nvPr/>
          </p:nvSpPr>
          <p:spPr>
            <a:xfrm>
              <a:off x="4694040" y="4002120"/>
              <a:ext cx="369720" cy="3715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0" name="CustomShape 17"/>
            <p:cNvSpPr/>
            <p:nvPr/>
          </p:nvSpPr>
          <p:spPr>
            <a:xfrm>
              <a:off x="4748040" y="397872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31" name="CustomShape 18"/>
            <p:cNvSpPr/>
            <p:nvPr/>
          </p:nvSpPr>
          <p:spPr>
            <a:xfrm flipV="1">
              <a:off x="5010840" y="3621240"/>
              <a:ext cx="425880" cy="432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32" name="Group 19"/>
            <p:cNvGrpSpPr/>
            <p:nvPr/>
          </p:nvGrpSpPr>
          <p:grpSpPr>
            <a:xfrm>
              <a:off x="6283440" y="3114360"/>
              <a:ext cx="624240" cy="606240"/>
              <a:chOff x="6283440" y="3114360"/>
              <a:chExt cx="624240" cy="606240"/>
            </a:xfrm>
          </p:grpSpPr>
          <p:sp>
            <p:nvSpPr>
              <p:cNvPr id="733" name="CustomShape 20"/>
              <p:cNvSpPr/>
              <p:nvPr/>
            </p:nvSpPr>
            <p:spPr>
              <a:xfrm>
                <a:off x="6283800" y="311436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4" name="Line 21"/>
              <p:cNvSpPr/>
              <p:nvPr/>
            </p:nvSpPr>
            <p:spPr>
              <a:xfrm>
                <a:off x="6283440" y="341748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35" name="Formula 22"/>
                  <p:cNvSpPr txBox="1"/>
                  <p:nvPr/>
                </p:nvSpPr>
                <p:spPr>
                  <a:xfrm>
                    <a:off x="6459988" y="3377681"/>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735" name="Formula 22"/>
                  <p:cNvSpPr txBox="1">
                    <a:spLocks noRot="1" noChangeAspect="1" noMove="1" noResize="1" noEditPoints="1" noAdjustHandles="1" noChangeArrowheads="1" noChangeShapeType="1" noTextEdit="1"/>
                  </p:cNvSpPr>
                  <p:nvPr/>
                </p:nvSpPr>
                <p:spPr>
                  <a:xfrm>
                    <a:off x="6459988" y="3377681"/>
                    <a:ext cx="204120" cy="310320"/>
                  </a:xfrm>
                  <a:prstGeom prst="rect">
                    <a:avLst/>
                  </a:prstGeom>
                  <a:blipFill>
                    <a:blip r:embed="rId5"/>
                    <a:stretch>
                      <a:fillRect r="-54545" b="-11765"/>
                    </a:stretch>
                  </a:blipFill>
                </p:spPr>
                <p:txBody>
                  <a:bodyPr/>
                  <a:lstStyle/>
                  <a:p>
                    <a:r>
                      <a:rPr lang="en-US">
                        <a:noFill/>
                      </a:rPr>
                      <a:t> </a:t>
                    </a:r>
                  </a:p>
                </p:txBody>
              </p:sp>
            </mc:Fallback>
          </mc:AlternateContent>
        </p:grpSp>
        <p:grpSp>
          <p:nvGrpSpPr>
            <p:cNvPr id="736" name="Group 23"/>
            <p:cNvGrpSpPr/>
            <p:nvPr/>
          </p:nvGrpSpPr>
          <p:grpSpPr>
            <a:xfrm>
              <a:off x="5830200" y="1877760"/>
              <a:ext cx="624240" cy="606240"/>
              <a:chOff x="5830200" y="1877760"/>
              <a:chExt cx="624240" cy="606240"/>
            </a:xfrm>
          </p:grpSpPr>
          <p:sp>
            <p:nvSpPr>
              <p:cNvPr id="737" name="CustomShape 24"/>
              <p:cNvSpPr/>
              <p:nvPr/>
            </p:nvSpPr>
            <p:spPr>
              <a:xfrm>
                <a:off x="5830200" y="187776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8" name="Line 25"/>
              <p:cNvSpPr/>
              <p:nvPr/>
            </p:nvSpPr>
            <p:spPr>
              <a:xfrm>
                <a:off x="5830200" y="218124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39" name="Formula 26"/>
                  <p:cNvSpPr txBox="1"/>
                  <p:nvPr/>
                </p:nvSpPr>
                <p:spPr>
                  <a:xfrm>
                    <a:off x="5999175" y="2149187"/>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739" name="Formula 26"/>
                  <p:cNvSpPr txBox="1">
                    <a:spLocks noRot="1" noChangeAspect="1" noMove="1" noResize="1" noEditPoints="1" noAdjustHandles="1" noChangeArrowheads="1" noChangeShapeType="1" noTextEdit="1"/>
                  </p:cNvSpPr>
                  <p:nvPr/>
                </p:nvSpPr>
                <p:spPr>
                  <a:xfrm>
                    <a:off x="5999175" y="2149187"/>
                    <a:ext cx="204120" cy="310320"/>
                  </a:xfrm>
                  <a:prstGeom prst="rect">
                    <a:avLst/>
                  </a:prstGeom>
                  <a:blipFill>
                    <a:blip r:embed="rId4"/>
                    <a:stretch>
                      <a:fillRect r="-52941" b="-14000"/>
                    </a:stretch>
                  </a:blipFill>
                </p:spPr>
                <p:txBody>
                  <a:bodyPr/>
                  <a:lstStyle/>
                  <a:p>
                    <a:r>
                      <a:rPr lang="en-US">
                        <a:noFill/>
                      </a:rPr>
                      <a:t> </a:t>
                    </a:r>
                  </a:p>
                </p:txBody>
              </p:sp>
            </mc:Fallback>
          </mc:AlternateContent>
        </p:grpSp>
        <p:sp>
          <p:nvSpPr>
            <p:cNvPr id="740" name="CustomShape 27"/>
            <p:cNvSpPr/>
            <p:nvPr/>
          </p:nvSpPr>
          <p:spPr>
            <a:xfrm flipV="1">
              <a:off x="5658840" y="2475720"/>
              <a:ext cx="498600" cy="625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1" name="CustomShape 28"/>
            <p:cNvSpPr/>
            <p:nvPr/>
          </p:nvSpPr>
          <p:spPr>
            <a:xfrm flipH="1" flipV="1">
              <a:off x="6140880" y="2484000"/>
              <a:ext cx="451800" cy="627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2" name="CustomShape 29"/>
            <p:cNvSpPr/>
            <p:nvPr/>
          </p:nvSpPr>
          <p:spPr>
            <a:xfrm flipV="1">
              <a:off x="5654880" y="3720240"/>
              <a:ext cx="939600" cy="6919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3" name="CustomShape 30"/>
            <p:cNvSpPr/>
            <p:nvPr/>
          </p:nvSpPr>
          <p:spPr>
            <a:xfrm flipV="1">
              <a:off x="6589080" y="3711960"/>
              <a:ext cx="12960" cy="702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4" name="CustomShape 31"/>
            <p:cNvSpPr/>
            <p:nvPr/>
          </p:nvSpPr>
          <p:spPr>
            <a:xfrm flipV="1">
              <a:off x="5010840" y="3718800"/>
              <a:ext cx="1583640" cy="333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5" name="CustomShape 32"/>
            <p:cNvSpPr/>
            <p:nvPr/>
          </p:nvSpPr>
          <p:spPr>
            <a:xfrm>
              <a:off x="4701600" y="2901600"/>
              <a:ext cx="369720" cy="3715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6" name="CustomShape 33"/>
            <p:cNvSpPr/>
            <p:nvPr/>
          </p:nvSpPr>
          <p:spPr>
            <a:xfrm>
              <a:off x="4752000" y="290268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47" name="CustomShape 34"/>
            <p:cNvSpPr/>
            <p:nvPr/>
          </p:nvSpPr>
          <p:spPr>
            <a:xfrm flipV="1">
              <a:off x="5018400" y="2487960"/>
              <a:ext cx="1100880" cy="463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8" name="CustomShape 35"/>
            <p:cNvSpPr/>
            <p:nvPr/>
          </p:nvSpPr>
          <p:spPr>
            <a:xfrm flipH="1" flipV="1">
              <a:off x="6151680" y="1427040"/>
              <a:ext cx="360" cy="436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9" name="CustomShape 36"/>
            <p:cNvSpPr/>
            <p:nvPr/>
          </p:nvSpPr>
          <p:spPr>
            <a:xfrm>
              <a:off x="6440760" y="1941480"/>
              <a:ext cx="14475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 layer</a:t>
              </a:r>
              <a:endParaRPr lang="en-AU" sz="2000" b="0" strike="noStrike" spc="-1">
                <a:latin typeface="Arial"/>
              </a:endParaRPr>
            </a:p>
          </p:txBody>
        </p:sp>
      </p:grpSp>
      <p:sp>
        <p:nvSpPr>
          <p:cNvPr id="750" name="CustomShape 37"/>
          <p:cNvSpPr/>
          <p:nvPr/>
        </p:nvSpPr>
        <p:spPr>
          <a:xfrm>
            <a:off x="5388840" y="1033560"/>
            <a:ext cx="2296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MultiLayer Perceptron</a:t>
            </a:r>
            <a:endParaRPr lang="en-AU" sz="1800" b="0" strike="noStrike" spc="-1">
              <a:latin typeface="Arial"/>
            </a:endParaRPr>
          </a:p>
        </p:txBody>
      </p:sp>
      <p:sp>
        <p:nvSpPr>
          <p:cNvPr id="751" name="CustomShape 38"/>
          <p:cNvSpPr/>
          <p:nvPr/>
        </p:nvSpPr>
        <p:spPr>
          <a:xfrm>
            <a:off x="6206760" y="498564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52" name="CustomShape 39"/>
          <p:cNvSpPr/>
          <p:nvPr/>
        </p:nvSpPr>
        <p:spPr>
          <a:xfrm>
            <a:off x="6014520" y="18277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53" name="CustomShape 40"/>
          <p:cNvSpPr/>
          <p:nvPr/>
        </p:nvSpPr>
        <p:spPr>
          <a:xfrm>
            <a:off x="5541120" y="306324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54" name="CustomShape 41"/>
          <p:cNvSpPr/>
          <p:nvPr/>
        </p:nvSpPr>
        <p:spPr>
          <a:xfrm>
            <a:off x="6486120" y="305244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Multilayer Perceptrons</a:t>
            </a:r>
            <a:endParaRPr lang="en-AU" sz="2000" b="0" strike="noStrike" spc="-1">
              <a:latin typeface="Arial"/>
            </a:endParaRPr>
          </a:p>
        </p:txBody>
      </p:sp>
      <p:pic>
        <p:nvPicPr>
          <p:cNvPr id="756" name="Picture 6_10" descr="CORE-Skills-ICONS-5.png"/>
          <p:cNvPicPr/>
          <p:nvPr/>
        </p:nvPicPr>
        <p:blipFill>
          <a:blip r:embed="rId3"/>
          <a:stretch/>
        </p:blipFill>
        <p:spPr>
          <a:xfrm>
            <a:off x="209520" y="0"/>
            <a:ext cx="872640" cy="872640"/>
          </a:xfrm>
          <a:prstGeom prst="rect">
            <a:avLst/>
          </a:prstGeom>
          <a:ln w="0">
            <a:noFill/>
          </a:ln>
        </p:spPr>
      </p:pic>
      <p:sp>
        <p:nvSpPr>
          <p:cNvPr id="757" name="CustomShape 2"/>
          <p:cNvSpPr/>
          <p:nvPr/>
        </p:nvSpPr>
        <p:spPr>
          <a:xfrm>
            <a:off x="3782520" y="2797200"/>
            <a:ext cx="14612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58" name="CustomShape 3"/>
          <p:cNvSpPr/>
          <p:nvPr/>
        </p:nvSpPr>
        <p:spPr>
          <a:xfrm>
            <a:off x="3034080" y="4028400"/>
            <a:ext cx="129168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000000"/>
                </a:solidFill>
                <a:latin typeface="Calibri"/>
                <a:ea typeface="DejaVu Sans"/>
              </a:rPr>
              <a:t>input layer</a:t>
            </a:r>
            <a:endParaRPr lang="en-AU" sz="2000" b="0" strike="noStrike" spc="-1">
              <a:latin typeface="Arial"/>
            </a:endParaRPr>
          </a:p>
        </p:txBody>
      </p:sp>
      <p:sp>
        <p:nvSpPr>
          <p:cNvPr id="759" name="CustomShape 4"/>
          <p:cNvSpPr/>
          <p:nvPr/>
        </p:nvSpPr>
        <p:spPr>
          <a:xfrm>
            <a:off x="3747240" y="1458720"/>
            <a:ext cx="14475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 layer</a:t>
            </a:r>
            <a:endParaRPr lang="en-AU" sz="2000" b="0" strike="noStrike" spc="-1">
              <a:latin typeface="Arial"/>
            </a:endParaRPr>
          </a:p>
        </p:txBody>
      </p:sp>
      <p:grpSp>
        <p:nvGrpSpPr>
          <p:cNvPr id="760" name="Group 5"/>
          <p:cNvGrpSpPr/>
          <p:nvPr/>
        </p:nvGrpSpPr>
        <p:grpSpPr>
          <a:xfrm>
            <a:off x="202320" y="1176120"/>
            <a:ext cx="3459600" cy="3309120"/>
            <a:chOff x="202320" y="1176120"/>
            <a:chExt cx="3459600" cy="3309120"/>
          </a:xfrm>
        </p:grpSpPr>
        <p:grpSp>
          <p:nvGrpSpPr>
            <p:cNvPr id="761" name="Group 6"/>
            <p:cNvGrpSpPr/>
            <p:nvPr/>
          </p:nvGrpSpPr>
          <p:grpSpPr>
            <a:xfrm>
              <a:off x="1566360" y="2641680"/>
              <a:ext cx="516600" cy="526320"/>
              <a:chOff x="1566360" y="2641680"/>
              <a:chExt cx="516600" cy="526320"/>
            </a:xfrm>
          </p:grpSpPr>
          <p:sp>
            <p:nvSpPr>
              <p:cNvPr id="762" name="CustomShape 7"/>
              <p:cNvSpPr/>
              <p:nvPr/>
            </p:nvSpPr>
            <p:spPr>
              <a:xfrm>
                <a:off x="1566720" y="26416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3" name="Line 8"/>
              <p:cNvSpPr/>
              <p:nvPr/>
            </p:nvSpPr>
            <p:spPr>
              <a:xfrm>
                <a:off x="1566360" y="29052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64" name="Formula 9"/>
                  <p:cNvSpPr txBox="1"/>
                  <p:nvPr/>
                </p:nvSpPr>
                <p:spPr>
                  <a:xfrm>
                    <a:off x="1697722" y="285134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764" name="Formula 9"/>
                  <p:cNvSpPr txBox="1">
                    <a:spLocks noRot="1" noChangeAspect="1" noMove="1" noResize="1" noEditPoints="1" noAdjustHandles="1" noChangeArrowheads="1" noChangeShapeType="1" noTextEdit="1"/>
                  </p:cNvSpPr>
                  <p:nvPr/>
                </p:nvSpPr>
                <p:spPr>
                  <a:xfrm>
                    <a:off x="1697722" y="2851348"/>
                    <a:ext cx="168840" cy="269280"/>
                  </a:xfrm>
                  <a:prstGeom prst="rect">
                    <a:avLst/>
                  </a:prstGeom>
                  <a:blipFill>
                    <a:blip r:embed="rId4"/>
                    <a:stretch>
                      <a:fillRect r="-82143" b="-29545"/>
                    </a:stretch>
                  </a:blipFill>
                </p:spPr>
                <p:txBody>
                  <a:bodyPr/>
                  <a:lstStyle/>
                  <a:p>
                    <a:r>
                      <a:rPr lang="en-US">
                        <a:noFill/>
                      </a:rPr>
                      <a:t> </a:t>
                    </a:r>
                  </a:p>
                </p:txBody>
              </p:sp>
            </mc:Fallback>
          </mc:AlternateContent>
        </p:grpSp>
        <p:grpSp>
          <p:nvGrpSpPr>
            <p:cNvPr id="765" name="Group 10"/>
            <p:cNvGrpSpPr/>
            <p:nvPr/>
          </p:nvGrpSpPr>
          <p:grpSpPr>
            <a:xfrm>
              <a:off x="3145320" y="2699280"/>
              <a:ext cx="516600" cy="526320"/>
              <a:chOff x="3145320" y="2699280"/>
              <a:chExt cx="516600" cy="526320"/>
            </a:xfrm>
          </p:grpSpPr>
          <p:sp>
            <p:nvSpPr>
              <p:cNvPr id="766" name="CustomShape 11"/>
              <p:cNvSpPr/>
              <p:nvPr/>
            </p:nvSpPr>
            <p:spPr>
              <a:xfrm>
                <a:off x="3145680" y="26992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7" name="Line 12"/>
              <p:cNvSpPr/>
              <p:nvPr/>
            </p:nvSpPr>
            <p:spPr>
              <a:xfrm>
                <a:off x="3145320" y="29628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68" name="Formula 13"/>
                  <p:cNvSpPr txBox="1"/>
                  <p:nvPr/>
                </p:nvSpPr>
                <p:spPr>
                  <a:xfrm>
                    <a:off x="3268575" y="290858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768" name="Formula 13"/>
                  <p:cNvSpPr txBox="1">
                    <a:spLocks noRot="1" noChangeAspect="1" noMove="1" noResize="1" noEditPoints="1" noAdjustHandles="1" noChangeArrowheads="1" noChangeShapeType="1" noTextEdit="1"/>
                  </p:cNvSpPr>
                  <p:nvPr/>
                </p:nvSpPr>
                <p:spPr>
                  <a:xfrm>
                    <a:off x="3268575" y="2908588"/>
                    <a:ext cx="168840" cy="269280"/>
                  </a:xfrm>
                  <a:prstGeom prst="rect">
                    <a:avLst/>
                  </a:prstGeom>
                  <a:blipFill>
                    <a:blip r:embed="rId5"/>
                    <a:stretch>
                      <a:fillRect r="-82143" b="-29545"/>
                    </a:stretch>
                  </a:blipFill>
                </p:spPr>
                <p:txBody>
                  <a:bodyPr/>
                  <a:lstStyle/>
                  <a:p>
                    <a:r>
                      <a:rPr lang="en-US">
                        <a:noFill/>
                      </a:rPr>
                      <a:t> </a:t>
                    </a:r>
                  </a:p>
                </p:txBody>
              </p:sp>
            </mc:Fallback>
          </mc:AlternateContent>
        </p:grpSp>
        <p:sp>
          <p:nvSpPr>
            <p:cNvPr id="769" name="CustomShape 14"/>
            <p:cNvSpPr/>
            <p:nvPr/>
          </p:nvSpPr>
          <p:spPr>
            <a:xfrm>
              <a:off x="2354760" y="26992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0" name="CustomShape 15"/>
            <p:cNvSpPr/>
            <p:nvPr/>
          </p:nvSpPr>
          <p:spPr>
            <a:xfrm>
              <a:off x="791280" y="263304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1" name="CustomShape 16"/>
            <p:cNvSpPr/>
            <p:nvPr/>
          </p:nvSpPr>
          <p:spPr>
            <a:xfrm>
              <a:off x="1695960" y="4117680"/>
              <a:ext cx="1119600" cy="3279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2" name="CustomShape 17"/>
            <p:cNvSpPr/>
            <p:nvPr/>
          </p:nvSpPr>
          <p:spPr>
            <a:xfrm>
              <a:off x="1729800" y="408240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73" name="CustomShape 18"/>
            <p:cNvSpPr/>
            <p:nvPr/>
          </p:nvSpPr>
          <p:spPr>
            <a:xfrm>
              <a:off x="2503080" y="408384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74" name="CustomShape 19"/>
            <p:cNvSpPr/>
            <p:nvPr/>
          </p:nvSpPr>
          <p:spPr>
            <a:xfrm flipH="1" flipV="1">
              <a:off x="1046520" y="3159360"/>
              <a:ext cx="851760" cy="920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75" name="CustomShape 20"/>
            <p:cNvSpPr/>
            <p:nvPr/>
          </p:nvSpPr>
          <p:spPr>
            <a:xfrm flipH="1" flipV="1">
              <a:off x="1046520" y="3159360"/>
              <a:ext cx="1625040" cy="921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76" name="Line 21"/>
            <p:cNvSpPr/>
            <p:nvPr/>
          </p:nvSpPr>
          <p:spPr>
            <a:xfrm>
              <a:off x="790920" y="289692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77" name="Formula 22"/>
                <p:cNvSpPr txBox="1"/>
                <p:nvPr/>
              </p:nvSpPr>
              <p:spPr>
                <a:xfrm>
                  <a:off x="905709" y="284234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777" name="Formula 22"/>
                <p:cNvSpPr txBox="1">
                  <a:spLocks noRot="1" noChangeAspect="1" noMove="1" noResize="1" noEditPoints="1" noAdjustHandles="1" noChangeArrowheads="1" noChangeShapeType="1" noTextEdit="1"/>
                </p:cNvSpPr>
                <p:nvPr/>
              </p:nvSpPr>
              <p:spPr>
                <a:xfrm>
                  <a:off x="905709" y="2842348"/>
                  <a:ext cx="168840" cy="269280"/>
                </a:xfrm>
                <a:prstGeom prst="rect">
                  <a:avLst/>
                </a:prstGeom>
                <a:blipFill>
                  <a:blip r:embed="rId6"/>
                  <a:stretch>
                    <a:fillRect r="-85185" b="-29545"/>
                  </a:stretch>
                </a:blipFill>
              </p:spPr>
              <p:txBody>
                <a:bodyPr/>
                <a:lstStyle/>
                <a:p>
                  <a:r>
                    <a:rPr lang="en-US">
                      <a:noFill/>
                    </a:rPr>
                    <a:t> </a:t>
                  </a:r>
                </a:p>
              </p:txBody>
            </p:sp>
          </mc:Fallback>
        </mc:AlternateContent>
        <p:grpSp>
          <p:nvGrpSpPr>
            <p:cNvPr id="778" name="Group 23"/>
            <p:cNvGrpSpPr/>
            <p:nvPr/>
          </p:nvGrpSpPr>
          <p:grpSpPr>
            <a:xfrm>
              <a:off x="677880" y="3951360"/>
              <a:ext cx="315360" cy="363960"/>
              <a:chOff x="677880" y="3951360"/>
              <a:chExt cx="315360" cy="363960"/>
            </a:xfrm>
          </p:grpSpPr>
          <p:sp>
            <p:nvSpPr>
              <p:cNvPr id="779" name="CustomShape 24"/>
              <p:cNvSpPr/>
              <p:nvPr/>
            </p:nvSpPr>
            <p:spPr>
              <a:xfrm>
                <a:off x="677880" y="3971880"/>
                <a:ext cx="305640" cy="3225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0" name="CustomShape 25"/>
              <p:cNvSpPr/>
              <p:nvPr/>
            </p:nvSpPr>
            <p:spPr>
              <a:xfrm>
                <a:off x="697680" y="395136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781" name="CustomShape 26"/>
            <p:cNvSpPr/>
            <p:nvPr/>
          </p:nvSpPr>
          <p:spPr>
            <a:xfrm flipV="1">
              <a:off x="846000" y="3081960"/>
              <a:ext cx="19440" cy="8665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82" name="Group 27"/>
            <p:cNvGrpSpPr/>
            <p:nvPr/>
          </p:nvGrpSpPr>
          <p:grpSpPr>
            <a:xfrm>
              <a:off x="1191240" y="1567440"/>
              <a:ext cx="516600" cy="526320"/>
              <a:chOff x="1191240" y="1567440"/>
              <a:chExt cx="516600" cy="526320"/>
            </a:xfrm>
          </p:grpSpPr>
          <p:sp>
            <p:nvSpPr>
              <p:cNvPr id="783" name="CustomShape 28"/>
              <p:cNvSpPr/>
              <p:nvPr/>
            </p:nvSpPr>
            <p:spPr>
              <a:xfrm>
                <a:off x="1191600" y="156744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4" name="Line 29"/>
              <p:cNvSpPr/>
              <p:nvPr/>
            </p:nvSpPr>
            <p:spPr>
              <a:xfrm>
                <a:off x="1191240" y="183132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85" name="Formula 30"/>
                  <p:cNvSpPr txBox="1"/>
                  <p:nvPr/>
                </p:nvSpPr>
                <p:spPr>
                  <a:xfrm>
                    <a:off x="1305123" y="1785214"/>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785" name="Formula 30"/>
                  <p:cNvSpPr txBox="1">
                    <a:spLocks noRot="1" noChangeAspect="1" noMove="1" noResize="1" noEditPoints="1" noAdjustHandles="1" noChangeArrowheads="1" noChangeShapeType="1" noTextEdit="1"/>
                  </p:cNvSpPr>
                  <p:nvPr/>
                </p:nvSpPr>
                <p:spPr>
                  <a:xfrm>
                    <a:off x="1305123" y="1785214"/>
                    <a:ext cx="168840" cy="269280"/>
                  </a:xfrm>
                  <a:prstGeom prst="rect">
                    <a:avLst/>
                  </a:prstGeom>
                  <a:blipFill>
                    <a:blip r:embed="rId7"/>
                    <a:stretch>
                      <a:fillRect r="-78571" b="-29545"/>
                    </a:stretch>
                  </a:blipFill>
                </p:spPr>
                <p:txBody>
                  <a:bodyPr/>
                  <a:lstStyle/>
                  <a:p>
                    <a:r>
                      <a:rPr lang="en-US">
                        <a:noFill/>
                      </a:rPr>
                      <a:t> </a:t>
                    </a:r>
                  </a:p>
                </p:txBody>
              </p:sp>
            </mc:Fallback>
          </mc:AlternateContent>
        </p:grpSp>
        <p:sp>
          <p:nvSpPr>
            <p:cNvPr id="786" name="CustomShape 31"/>
            <p:cNvSpPr/>
            <p:nvPr/>
          </p:nvSpPr>
          <p:spPr>
            <a:xfrm flipV="1">
              <a:off x="1049400" y="2086920"/>
              <a:ext cx="412560" cy="54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7" name="CustomShape 32"/>
            <p:cNvSpPr/>
            <p:nvPr/>
          </p:nvSpPr>
          <p:spPr>
            <a:xfrm flipH="1" flipV="1">
              <a:off x="1446840" y="2094120"/>
              <a:ext cx="373680" cy="5450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8" name="CustomShape 33"/>
            <p:cNvSpPr/>
            <p:nvPr/>
          </p:nvSpPr>
          <p:spPr>
            <a:xfrm flipH="1" flipV="1">
              <a:off x="1821960" y="3168360"/>
              <a:ext cx="76320" cy="9115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9" name="CustomShape 34"/>
            <p:cNvSpPr/>
            <p:nvPr/>
          </p:nvSpPr>
          <p:spPr>
            <a:xfrm flipH="1" flipV="1">
              <a:off x="1828440" y="3161160"/>
              <a:ext cx="843480" cy="920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0" name="CustomShape 35"/>
            <p:cNvSpPr/>
            <p:nvPr/>
          </p:nvSpPr>
          <p:spPr>
            <a:xfrm flipV="1">
              <a:off x="846000" y="3168360"/>
              <a:ext cx="977760" cy="780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1" name="CustomShape 36"/>
            <p:cNvSpPr/>
            <p:nvPr/>
          </p:nvSpPr>
          <p:spPr>
            <a:xfrm>
              <a:off x="209520" y="2757240"/>
              <a:ext cx="305640" cy="3225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2" name="CustomShape 37"/>
            <p:cNvSpPr/>
            <p:nvPr/>
          </p:nvSpPr>
          <p:spPr>
            <a:xfrm>
              <a:off x="202320" y="273528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93" name="CustomShape 38"/>
            <p:cNvSpPr/>
            <p:nvPr/>
          </p:nvSpPr>
          <p:spPr>
            <a:xfrm flipV="1">
              <a:off x="363240" y="2097360"/>
              <a:ext cx="1067040" cy="6555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4" name="CustomShape 39"/>
            <p:cNvSpPr/>
            <p:nvPr/>
          </p:nvSpPr>
          <p:spPr>
            <a:xfrm flipH="1" flipV="1">
              <a:off x="1455480" y="117612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5" name="CustomShape 40"/>
            <p:cNvSpPr/>
            <p:nvPr/>
          </p:nvSpPr>
          <p:spPr>
            <a:xfrm>
              <a:off x="1301040" y="148428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96" name="CustomShape 41"/>
            <p:cNvSpPr/>
            <p:nvPr/>
          </p:nvSpPr>
          <p:spPr>
            <a:xfrm>
              <a:off x="904320" y="25448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97" name="Line 42"/>
            <p:cNvSpPr/>
            <p:nvPr/>
          </p:nvSpPr>
          <p:spPr>
            <a:xfrm>
              <a:off x="2354760" y="29628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98" name="Formula 43"/>
                <p:cNvSpPr txBox="1"/>
                <p:nvPr/>
              </p:nvSpPr>
              <p:spPr>
                <a:xfrm>
                  <a:off x="2469549" y="2900482"/>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798" name="Formula 43"/>
                <p:cNvSpPr txBox="1">
                  <a:spLocks noRot="1" noChangeAspect="1" noMove="1" noResize="1" noEditPoints="1" noAdjustHandles="1" noChangeArrowheads="1" noChangeShapeType="1" noTextEdit="1"/>
                </p:cNvSpPr>
                <p:nvPr/>
              </p:nvSpPr>
              <p:spPr>
                <a:xfrm>
                  <a:off x="2469549" y="2900482"/>
                  <a:ext cx="168840" cy="269280"/>
                </a:xfrm>
                <a:prstGeom prst="rect">
                  <a:avLst/>
                </a:prstGeom>
                <a:blipFill>
                  <a:blip r:embed="rId7"/>
                  <a:stretch>
                    <a:fillRect r="-78571" b="-29545"/>
                  </a:stretch>
                </a:blipFill>
              </p:spPr>
              <p:txBody>
                <a:bodyPr/>
                <a:lstStyle/>
                <a:p>
                  <a:r>
                    <a:rPr lang="en-US">
                      <a:noFill/>
                    </a:rPr>
                    <a:t> </a:t>
                  </a:r>
                </a:p>
              </p:txBody>
            </p:sp>
          </mc:Fallback>
        </mc:AlternateContent>
        <p:sp>
          <p:nvSpPr>
            <p:cNvPr id="799" name="CustomShape 44"/>
            <p:cNvSpPr/>
            <p:nvPr/>
          </p:nvSpPr>
          <p:spPr>
            <a:xfrm>
              <a:off x="2473920" y="261216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00" name="CustomShape 45"/>
            <p:cNvSpPr/>
            <p:nvPr/>
          </p:nvSpPr>
          <p:spPr>
            <a:xfrm>
              <a:off x="3264480" y="261216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nvGrpSpPr>
            <p:cNvPr id="801" name="Group 46"/>
            <p:cNvGrpSpPr/>
            <p:nvPr/>
          </p:nvGrpSpPr>
          <p:grpSpPr>
            <a:xfrm>
              <a:off x="2117160" y="1502640"/>
              <a:ext cx="516600" cy="604800"/>
              <a:chOff x="2117160" y="1502640"/>
              <a:chExt cx="516600" cy="604800"/>
            </a:xfrm>
          </p:grpSpPr>
          <p:grpSp>
            <p:nvGrpSpPr>
              <p:cNvPr id="802" name="Group 47"/>
              <p:cNvGrpSpPr/>
              <p:nvPr/>
            </p:nvGrpSpPr>
            <p:grpSpPr>
              <a:xfrm>
                <a:off x="2117160" y="1581120"/>
                <a:ext cx="516600" cy="526320"/>
                <a:chOff x="2117160" y="1581120"/>
                <a:chExt cx="516600" cy="526320"/>
              </a:xfrm>
            </p:grpSpPr>
            <p:sp>
              <p:nvSpPr>
                <p:cNvPr id="803" name="CustomShape 48"/>
                <p:cNvSpPr/>
                <p:nvPr/>
              </p:nvSpPr>
              <p:spPr>
                <a:xfrm>
                  <a:off x="2117520" y="158112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4" name="Line 49"/>
                <p:cNvSpPr/>
                <p:nvPr/>
              </p:nvSpPr>
              <p:spPr>
                <a:xfrm>
                  <a:off x="2117160" y="18450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05" name="Formula 50"/>
                    <p:cNvSpPr txBox="1"/>
                    <p:nvPr/>
                  </p:nvSpPr>
                  <p:spPr>
                    <a:xfrm>
                      <a:off x="2231949" y="179042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805" name="Formula 50"/>
                    <p:cNvSpPr txBox="1">
                      <a:spLocks noRot="1" noChangeAspect="1" noMove="1" noResize="1" noEditPoints="1" noAdjustHandles="1" noChangeArrowheads="1" noChangeShapeType="1" noTextEdit="1"/>
                    </p:cNvSpPr>
                    <p:nvPr/>
                  </p:nvSpPr>
                  <p:spPr>
                    <a:xfrm>
                      <a:off x="2231949" y="1790428"/>
                      <a:ext cx="168840" cy="269280"/>
                    </a:xfrm>
                    <a:prstGeom prst="rect">
                      <a:avLst/>
                    </a:prstGeom>
                    <a:blipFill>
                      <a:blip r:embed="rId7"/>
                      <a:stretch>
                        <a:fillRect r="-78571" b="-29545"/>
                      </a:stretch>
                    </a:blipFill>
                  </p:spPr>
                  <p:txBody>
                    <a:bodyPr/>
                    <a:lstStyle/>
                    <a:p>
                      <a:r>
                        <a:rPr lang="en-US">
                          <a:noFill/>
                        </a:rPr>
                        <a:t> </a:t>
                      </a:r>
                    </a:p>
                  </p:txBody>
                </p:sp>
              </mc:Fallback>
            </mc:AlternateContent>
          </p:grpSp>
          <p:sp>
            <p:nvSpPr>
              <p:cNvPr id="806" name="CustomShape 51"/>
              <p:cNvSpPr/>
              <p:nvPr/>
            </p:nvSpPr>
            <p:spPr>
              <a:xfrm>
                <a:off x="2219400" y="15026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grpSp>
          <p:nvGrpSpPr>
            <p:cNvPr id="807" name="Group 52"/>
            <p:cNvGrpSpPr/>
            <p:nvPr/>
          </p:nvGrpSpPr>
          <p:grpSpPr>
            <a:xfrm>
              <a:off x="3099240" y="1473840"/>
              <a:ext cx="516600" cy="613080"/>
              <a:chOff x="3099240" y="1473840"/>
              <a:chExt cx="516600" cy="613080"/>
            </a:xfrm>
          </p:grpSpPr>
          <p:grpSp>
            <p:nvGrpSpPr>
              <p:cNvPr id="808" name="Group 53"/>
              <p:cNvGrpSpPr/>
              <p:nvPr/>
            </p:nvGrpSpPr>
            <p:grpSpPr>
              <a:xfrm>
                <a:off x="3099240" y="1560600"/>
                <a:ext cx="516600" cy="526320"/>
                <a:chOff x="3099240" y="1560600"/>
                <a:chExt cx="516600" cy="526320"/>
              </a:xfrm>
            </p:grpSpPr>
            <p:sp>
              <p:nvSpPr>
                <p:cNvPr id="809" name="CustomShape 54"/>
                <p:cNvSpPr/>
                <p:nvPr/>
              </p:nvSpPr>
              <p:spPr>
                <a:xfrm>
                  <a:off x="3099600" y="156060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10" name="Line 55"/>
                <p:cNvSpPr/>
                <p:nvPr/>
              </p:nvSpPr>
              <p:spPr>
                <a:xfrm>
                  <a:off x="3099240" y="182376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11" name="Formula 56"/>
                    <p:cNvSpPr txBox="1"/>
                    <p:nvPr/>
                  </p:nvSpPr>
                  <p:spPr>
                    <a:xfrm>
                      <a:off x="3214029" y="1761802"/>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
                <p:sp>
                  <p:nvSpPr>
                    <p:cNvPr id="811" name="Formula 56"/>
                    <p:cNvSpPr txBox="1">
                      <a:spLocks noRot="1" noChangeAspect="1" noMove="1" noResize="1" noEditPoints="1" noAdjustHandles="1" noChangeArrowheads="1" noChangeShapeType="1" noTextEdit="1"/>
                    </p:cNvSpPr>
                    <p:nvPr/>
                  </p:nvSpPr>
                  <p:spPr>
                    <a:xfrm>
                      <a:off x="3214029" y="1761802"/>
                      <a:ext cx="168840" cy="269280"/>
                    </a:xfrm>
                    <a:prstGeom prst="rect">
                      <a:avLst/>
                    </a:prstGeom>
                    <a:blipFill>
                      <a:blip r:embed="rId5"/>
                      <a:stretch>
                        <a:fillRect r="-82143" b="-29545"/>
                      </a:stretch>
                    </a:blipFill>
                  </p:spPr>
                  <p:txBody>
                    <a:bodyPr/>
                    <a:lstStyle/>
                    <a:p>
                      <a:r>
                        <a:rPr lang="en-US">
                          <a:noFill/>
                        </a:rPr>
                        <a:t> </a:t>
                      </a:r>
                    </a:p>
                  </p:txBody>
                </p:sp>
              </mc:Fallback>
            </mc:AlternateContent>
          </p:grpSp>
          <p:sp>
            <p:nvSpPr>
              <p:cNvPr id="812" name="CustomShape 57"/>
              <p:cNvSpPr/>
              <p:nvPr/>
            </p:nvSpPr>
            <p:spPr>
              <a:xfrm>
                <a:off x="3201480" y="14738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sp>
          <p:nvSpPr>
            <p:cNvPr id="813" name="CustomShape 58"/>
            <p:cNvSpPr/>
            <p:nvPr/>
          </p:nvSpPr>
          <p:spPr>
            <a:xfrm flipV="1">
              <a:off x="1902960" y="3225600"/>
              <a:ext cx="708840" cy="854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4" name="CustomShape 59"/>
            <p:cNvSpPr/>
            <p:nvPr/>
          </p:nvSpPr>
          <p:spPr>
            <a:xfrm flipV="1">
              <a:off x="1902960" y="3224160"/>
              <a:ext cx="1499760" cy="854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5" name="CustomShape 60"/>
            <p:cNvSpPr/>
            <p:nvPr/>
          </p:nvSpPr>
          <p:spPr>
            <a:xfrm flipV="1">
              <a:off x="2675880" y="3225600"/>
              <a:ext cx="726480" cy="855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6" name="CustomShape 61"/>
            <p:cNvSpPr/>
            <p:nvPr/>
          </p:nvSpPr>
          <p:spPr>
            <a:xfrm flipH="1" flipV="1">
              <a:off x="2610360" y="3225600"/>
              <a:ext cx="61560" cy="855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7" name="CustomShape 62"/>
            <p:cNvSpPr/>
            <p:nvPr/>
          </p:nvSpPr>
          <p:spPr>
            <a:xfrm flipV="1">
              <a:off x="846000" y="3224160"/>
              <a:ext cx="176580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8" name="CustomShape 63"/>
            <p:cNvSpPr/>
            <p:nvPr/>
          </p:nvSpPr>
          <p:spPr>
            <a:xfrm flipV="1">
              <a:off x="846000" y="3224160"/>
              <a:ext cx="255672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9" name="CustomShape 64"/>
            <p:cNvSpPr/>
            <p:nvPr/>
          </p:nvSpPr>
          <p:spPr>
            <a:xfrm flipV="1">
              <a:off x="1049400" y="2106000"/>
              <a:ext cx="1324800" cy="522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0" name="CustomShape 65"/>
            <p:cNvSpPr/>
            <p:nvPr/>
          </p:nvSpPr>
          <p:spPr>
            <a:xfrm flipV="1">
              <a:off x="1824840" y="2128320"/>
              <a:ext cx="549360" cy="510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1" name="CustomShape 66"/>
            <p:cNvSpPr/>
            <p:nvPr/>
          </p:nvSpPr>
          <p:spPr>
            <a:xfrm flipV="1">
              <a:off x="1824840" y="2085480"/>
              <a:ext cx="1531440" cy="552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2" name="CustomShape 67"/>
            <p:cNvSpPr/>
            <p:nvPr/>
          </p:nvSpPr>
          <p:spPr>
            <a:xfrm flipV="1">
              <a:off x="2613240" y="2085480"/>
              <a:ext cx="743040" cy="609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3" name="CustomShape 68"/>
            <p:cNvSpPr/>
            <p:nvPr/>
          </p:nvSpPr>
          <p:spPr>
            <a:xfrm flipH="1" flipV="1">
              <a:off x="2372760" y="2107440"/>
              <a:ext cx="236160" cy="588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4" name="CustomShape 69"/>
            <p:cNvSpPr/>
            <p:nvPr/>
          </p:nvSpPr>
          <p:spPr>
            <a:xfrm>
              <a:off x="1685520" y="255492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25" name="CustomShape 70"/>
            <p:cNvSpPr/>
            <p:nvPr/>
          </p:nvSpPr>
          <p:spPr>
            <a:xfrm flipV="1">
              <a:off x="1049400" y="2085480"/>
              <a:ext cx="2306880" cy="54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6" name="CustomShape 71"/>
            <p:cNvSpPr/>
            <p:nvPr/>
          </p:nvSpPr>
          <p:spPr>
            <a:xfrm flipH="1" flipV="1">
              <a:off x="3362760" y="2079720"/>
              <a:ext cx="38520" cy="616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7" name="CustomShape 72"/>
            <p:cNvSpPr/>
            <p:nvPr/>
          </p:nvSpPr>
          <p:spPr>
            <a:xfrm flipH="1" flipV="1">
              <a:off x="2372760" y="2107440"/>
              <a:ext cx="1026720" cy="588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8" name="CustomShape 73"/>
            <p:cNvSpPr/>
            <p:nvPr/>
          </p:nvSpPr>
          <p:spPr>
            <a:xfrm flipH="1" flipV="1">
              <a:off x="1446840" y="2094120"/>
              <a:ext cx="195264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9" name="CustomShape 74"/>
            <p:cNvSpPr/>
            <p:nvPr/>
          </p:nvSpPr>
          <p:spPr>
            <a:xfrm flipH="1" flipV="1">
              <a:off x="1446840" y="2094120"/>
              <a:ext cx="195264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0" name="CustomShape 75"/>
            <p:cNvSpPr/>
            <p:nvPr/>
          </p:nvSpPr>
          <p:spPr>
            <a:xfrm flipH="1" flipV="1">
              <a:off x="1446840" y="2094120"/>
              <a:ext cx="116172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1" name="CustomShape 76"/>
            <p:cNvSpPr/>
            <p:nvPr/>
          </p:nvSpPr>
          <p:spPr>
            <a:xfrm flipH="1" flipV="1">
              <a:off x="1446840" y="2094120"/>
              <a:ext cx="116172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2" name="CustomShape 77"/>
            <p:cNvSpPr/>
            <p:nvPr/>
          </p:nvSpPr>
          <p:spPr>
            <a:xfrm flipH="1" flipV="1">
              <a:off x="2379240" y="120132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3" name="CustomShape 78"/>
            <p:cNvSpPr/>
            <p:nvPr/>
          </p:nvSpPr>
          <p:spPr>
            <a:xfrm flipH="1" flipV="1">
              <a:off x="3361320" y="119088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4" name="CustomShape 79"/>
            <p:cNvSpPr/>
            <p:nvPr/>
          </p:nvSpPr>
          <p:spPr>
            <a:xfrm flipV="1">
              <a:off x="363240" y="2106000"/>
              <a:ext cx="2010960" cy="6469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5" name="CustomShape 80"/>
            <p:cNvSpPr/>
            <p:nvPr/>
          </p:nvSpPr>
          <p:spPr>
            <a:xfrm flipV="1">
              <a:off x="363240" y="2085480"/>
              <a:ext cx="2993040" cy="676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836" name="CustomShape 81"/>
          <p:cNvSpPr/>
          <p:nvPr/>
        </p:nvSpPr>
        <p:spPr>
          <a:xfrm>
            <a:off x="2266560" y="4722840"/>
            <a:ext cx="58629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Deep Learning</a:t>
            </a:r>
            <a:r>
              <a:rPr lang="en-US" sz="1800" b="0" strike="noStrike" spc="-1">
                <a:solidFill>
                  <a:srgbClr val="000000"/>
                </a:solidFill>
                <a:latin typeface="Calibri"/>
                <a:ea typeface="DejaVu Sans"/>
              </a:rPr>
              <a:t>: when an ANN has two or more hidden layers.</a:t>
            </a:r>
            <a:endParaRPr lang="en-AU" sz="1800" b="0" strike="noStrike" spc="-1">
              <a:latin typeface="Arial"/>
            </a:endParaRPr>
          </a:p>
        </p:txBody>
      </p:sp>
      <p:sp>
        <p:nvSpPr>
          <p:cNvPr id="837" name="CustomShape 82"/>
          <p:cNvSpPr/>
          <p:nvPr/>
        </p:nvSpPr>
        <p:spPr>
          <a:xfrm>
            <a:off x="6225120" y="498564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838" name="CustomShape 83"/>
          <p:cNvSpPr/>
          <p:nvPr/>
        </p:nvSpPr>
        <p:spPr>
          <a:xfrm>
            <a:off x="5528880" y="1120320"/>
            <a:ext cx="3478320" cy="118764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115">
              <a:lnSpc>
                <a:spcPct val="100000"/>
              </a:lnSpc>
              <a:buClr>
                <a:srgbClr val="000000"/>
              </a:buClr>
              <a:buFont typeface="Arial"/>
              <a:buChar char="•"/>
            </a:pPr>
            <a:r>
              <a:rPr lang="en-US" sz="1800" b="0" strike="noStrike" spc="-1" dirty="0">
                <a:solidFill>
                  <a:srgbClr val="000000"/>
                </a:solidFill>
                <a:latin typeface="Calibri"/>
                <a:ea typeface="DejaVu Sans"/>
              </a:rPr>
              <a:t>Used for the predictions.</a:t>
            </a:r>
            <a:endParaRPr lang="en-AU" sz="1800" b="0" strike="noStrike" spc="-1" dirty="0">
              <a:latin typeface="Arial"/>
            </a:endParaRPr>
          </a:p>
          <a:p>
            <a:pPr marL="285750" indent="-285115">
              <a:buClr>
                <a:srgbClr val="000000"/>
              </a:buClr>
              <a:buFont typeface="Arial"/>
              <a:buChar char="•"/>
            </a:pPr>
            <a:r>
              <a:rPr lang="en-US" sz="1800" b="0" strike="noStrike" spc="-1" dirty="0">
                <a:solidFill>
                  <a:srgbClr val="000000"/>
                </a:solidFill>
                <a:latin typeface="Calibri"/>
                <a:ea typeface="DejaVu Sans"/>
              </a:rPr>
              <a:t>For regression, linear </a:t>
            </a:r>
            <a:r>
              <a:rPr lang="en-US" spc="-1" dirty="0">
                <a:solidFill>
                  <a:srgbClr val="000000"/>
                </a:solidFill>
                <a:latin typeface="Calibri"/>
                <a:ea typeface="DejaVu Sans"/>
              </a:rPr>
              <a:t>activation functions</a:t>
            </a:r>
            <a:r>
              <a:rPr lang="en-US" sz="1800" b="0" strike="noStrike" spc="-1" dirty="0">
                <a:solidFill>
                  <a:srgbClr val="000000"/>
                </a:solidFill>
                <a:latin typeface="Calibri"/>
                <a:ea typeface="DejaVu Sans"/>
              </a:rPr>
              <a:t> can be used, or no activation function at all</a:t>
            </a:r>
            <a:endParaRPr lang="en-AU" sz="1800" b="0" strike="noStrike" spc="-1" dirty="0">
              <a:latin typeface="Arial"/>
            </a:endParaRPr>
          </a:p>
        </p:txBody>
      </p:sp>
      <p:sp>
        <p:nvSpPr>
          <p:cNvPr id="839" name="CustomShape 84"/>
          <p:cNvSpPr/>
          <p:nvPr/>
        </p:nvSpPr>
        <p:spPr>
          <a:xfrm>
            <a:off x="5455800" y="2899800"/>
            <a:ext cx="3478320" cy="63900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Calibri"/>
                <a:ea typeface="DejaVu Sans"/>
              </a:rPr>
              <a:t>Compute complex function by cascading simpler functions</a:t>
            </a:r>
            <a:endParaRPr lang="en-AU" sz="1800" b="0" strike="noStrike" spc="-1">
              <a:latin typeface="Arial"/>
            </a:endParaRPr>
          </a:p>
        </p:txBody>
      </p:sp>
      <p:sp>
        <p:nvSpPr>
          <p:cNvPr id="840" name="CustomShape 85"/>
          <p:cNvSpPr/>
          <p:nvPr/>
        </p:nvSpPr>
        <p:spPr>
          <a:xfrm>
            <a:off x="4684320" y="4133520"/>
            <a:ext cx="4141440" cy="36468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Calibri"/>
                <a:ea typeface="DejaVu Sans"/>
              </a:rPr>
              <a:t>Provides input data to the network</a:t>
            </a:r>
            <a:endParaRPr lang="en-AU"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57"/>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8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75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8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CustomShape 1"/>
          <p:cNvSpPr/>
          <p:nvPr/>
        </p:nvSpPr>
        <p:spPr>
          <a:xfrm>
            <a:off x="463320" y="17391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u="sng" strike="noStrike" spc="-1">
                <a:solidFill>
                  <a:srgbClr val="0000FF"/>
                </a:solidFill>
                <a:uFillTx/>
                <a:latin typeface="Calibri"/>
                <a:ea typeface="DejaVu Sans"/>
                <a:hlinkClick r:id="rId2"/>
              </a:rPr>
              <a:t>playground.tensorflow.org</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F1137"/>
                </a:solidFill>
                <a:latin typeface="Calibri"/>
                <a:ea typeface="DejaVu Sans"/>
              </a:rPr>
              <a:t>Let’s create simple feedforward ANNs and see some effects of training in real time. </a:t>
            </a:r>
            <a:r>
              <a:rPr lang="en-US" sz="1400" b="0" strike="noStrike" spc="-1">
                <a:solidFill>
                  <a:srgbClr val="0F1137"/>
                </a:solidFill>
                <a:latin typeface="Wingdings"/>
                <a:ea typeface="DejaVu Sans"/>
              </a:rPr>
              <a:t></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84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a:t>
            </a:r>
            <a:endParaRPr lang="en-AU" sz="2000" b="0" strike="noStrike" spc="-1">
              <a:latin typeface="Arial"/>
            </a:endParaRPr>
          </a:p>
        </p:txBody>
      </p:sp>
      <p:sp>
        <p:nvSpPr>
          <p:cNvPr id="843"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Interactive Google platform for playing with ANNs</a:t>
            </a:r>
            <a:endParaRPr lang="en-AU" sz="1400" b="0" strike="noStrike" spc="-1">
              <a:latin typeface="Arial"/>
            </a:endParaRPr>
          </a:p>
        </p:txBody>
      </p:sp>
      <p:sp>
        <p:nvSpPr>
          <p:cNvPr id="844"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45" name="Picture 6_12" descr="CORE-Skills-ICONS-5.png"/>
          <p:cNvPicPr/>
          <p:nvPr/>
        </p:nvPicPr>
        <p:blipFill>
          <a:blip r:embed="rId3"/>
          <a:stretch/>
        </p:blipFill>
        <p:spPr>
          <a:xfrm>
            <a:off x="209520" y="0"/>
            <a:ext cx="872640" cy="87264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4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1/3</a:t>
            </a:r>
            <a:endParaRPr lang="en-AU" sz="2000" b="0" strike="noStrike" spc="-1">
              <a:latin typeface="Arial"/>
            </a:endParaRPr>
          </a:p>
        </p:txBody>
      </p:sp>
      <p:sp>
        <p:nvSpPr>
          <p:cNvPr id="848" name="CustomShape 3"/>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49" name="Picture 6_13" descr="CORE-Skills-ICONS-5.png"/>
          <p:cNvPicPr/>
          <p:nvPr/>
        </p:nvPicPr>
        <p:blipFill>
          <a:blip r:embed="rId2"/>
          <a:stretch/>
        </p:blipFill>
        <p:spPr>
          <a:xfrm>
            <a:off x="209520" y="0"/>
            <a:ext cx="872640" cy="872640"/>
          </a:xfrm>
          <a:prstGeom prst="rect">
            <a:avLst/>
          </a:prstGeom>
          <a:ln w="0">
            <a:noFill/>
          </a:ln>
        </p:spPr>
      </p:pic>
      <p:pic>
        <p:nvPicPr>
          <p:cNvPr id="850" name="Picture 1"/>
          <p:cNvPicPr/>
          <p:nvPr/>
        </p:nvPicPr>
        <p:blipFill>
          <a:blip r:embed="rId3"/>
          <a:stretch/>
        </p:blipFill>
        <p:spPr>
          <a:xfrm>
            <a:off x="0" y="2025720"/>
            <a:ext cx="1374840" cy="1374840"/>
          </a:xfrm>
          <a:prstGeom prst="rect">
            <a:avLst/>
          </a:prstGeom>
          <a:ln w="0">
            <a:noFill/>
          </a:ln>
        </p:spPr>
      </p:pic>
      <p:sp>
        <p:nvSpPr>
          <p:cNvPr id="851"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52" name="CustomShape 5"/>
          <p:cNvSpPr/>
          <p:nvPr/>
        </p:nvSpPr>
        <p:spPr>
          <a:xfrm>
            <a:off x="1605600" y="1244520"/>
            <a:ext cx="7538040" cy="304553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u="sng" strike="noStrike" spc="-1" dirty="0">
                <a:solidFill>
                  <a:srgbClr val="000000"/>
                </a:solidFill>
                <a:uFillTx/>
                <a:latin typeface="Arial"/>
                <a:ea typeface="DejaVu Sans"/>
              </a:rPr>
              <a:t>Before running the playground app</a:t>
            </a:r>
            <a:endParaRPr lang="en-AU" sz="1200" b="0" strike="noStrike" spc="-1" dirty="0">
              <a:latin typeface="Arial"/>
            </a:endParaRPr>
          </a:p>
          <a:p>
            <a:pPr>
              <a:lnSpc>
                <a:spcPct val="100000"/>
              </a:lnSpc>
            </a:pPr>
            <a:r>
              <a:rPr lang="en-US" sz="1200" b="0" strike="noStrike" spc="-1" dirty="0">
                <a:solidFill>
                  <a:srgbClr val="000000"/>
                </a:solidFill>
                <a:latin typeface="Arial"/>
                <a:ea typeface="DejaVu Sans"/>
              </a:rPr>
              <a:t>1) Visual inspection of the data shows that the classes are linearly separable. To solve that classification problem, what are the minimum number of: (</a:t>
            </a:r>
            <a:r>
              <a:rPr lang="en-US" sz="1200" b="0" strike="noStrike" spc="-1" dirty="0" err="1">
                <a:solidFill>
                  <a:srgbClr val="000000"/>
                </a:solidFill>
                <a:latin typeface="Arial"/>
                <a:ea typeface="DejaVu Sans"/>
              </a:rPr>
              <a:t>i</a:t>
            </a:r>
            <a:r>
              <a:rPr lang="en-US" sz="1200" b="0" strike="noStrike" spc="-1" dirty="0">
                <a:solidFill>
                  <a:srgbClr val="000000"/>
                </a:solidFill>
                <a:latin typeface="Arial"/>
                <a:ea typeface="DejaVu Sans"/>
              </a:rPr>
              <a:t>) Hidden layers? (ii) “neurons”? Now, go to the app and test your answers! Call that minimal model by M1.</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2) Using only the information displayed in the app, show evidence that the trained model (M1) is performing well.</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3) With model M1, try using only one cell in the input layer (</a:t>
            </a:r>
            <a:r>
              <a:rPr lang="en-US" sz="1200" spc="-1" dirty="0">
                <a:solidFill>
                  <a:srgbClr val="000000"/>
                </a:solidFill>
                <a:latin typeface="Arial"/>
                <a:ea typeface="DejaVu Sans"/>
              </a:rPr>
              <a:t>e.g.,</a:t>
            </a:r>
            <a:r>
              <a:rPr lang="en-US" sz="1200" b="0" strike="noStrike" spc="-1" dirty="0">
                <a:solidFill>
                  <a:srgbClr val="000000"/>
                </a:solidFill>
                <a:latin typeface="Arial"/>
                <a:ea typeface="DejaVu Sans"/>
              </a:rPr>
              <a:t> only x</a:t>
            </a:r>
            <a:r>
              <a:rPr lang="en-US" sz="1200" b="0" strike="noStrike" spc="-1" baseline="-25000" dirty="0">
                <a:solidFill>
                  <a:srgbClr val="000000"/>
                </a:solidFill>
                <a:latin typeface="Arial"/>
                <a:ea typeface="DejaVu Sans"/>
              </a:rPr>
              <a:t>1</a:t>
            </a:r>
            <a:r>
              <a:rPr lang="en-US" sz="1200" b="0" strike="noStrike" spc="-1" dirty="0">
                <a:solidFill>
                  <a:srgbClr val="000000"/>
                </a:solidFill>
                <a:latin typeface="Arial"/>
                <a:ea typeface="DejaVu Sans"/>
              </a:rPr>
              <a:t>). Is that model still good? What is the evidence for your answer?</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4) Call Md the default model (2 hidden layers: the first one with 4 “neurons” and the second with 2 “neurons”). How the performance of Md compares to M1 in question 2 and 3?</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5) If you include noise (</a:t>
            </a:r>
            <a:r>
              <a:rPr lang="en-US" sz="1200" spc="-1" dirty="0">
                <a:solidFill>
                  <a:srgbClr val="000000"/>
                </a:solidFill>
                <a:latin typeface="Arial"/>
                <a:ea typeface="DejaVu Sans"/>
              </a:rPr>
              <a:t>e.g.,</a:t>
            </a:r>
            <a:r>
              <a:rPr lang="en-US" sz="1200" b="0" strike="noStrike" spc="-1" dirty="0">
                <a:solidFill>
                  <a:srgbClr val="000000"/>
                </a:solidFill>
                <a:latin typeface="Arial"/>
                <a:ea typeface="DejaVu Sans"/>
              </a:rPr>
              <a:t> level 20), is there any difference in performance between M1 and Md, for both 1 and 2 input cells?</a:t>
            </a:r>
            <a:endParaRPr lang="en-AU" sz="1200" b="0" strike="noStrike" spc="-1" dirty="0">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5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2/3</a:t>
            </a:r>
            <a:endParaRPr lang="en-AU" sz="2000" b="0" strike="noStrike" spc="-1">
              <a:latin typeface="Arial"/>
            </a:endParaRPr>
          </a:p>
        </p:txBody>
      </p:sp>
      <p:sp>
        <p:nvSpPr>
          <p:cNvPr id="855" name="CustomShape 3"/>
          <p:cNvSpPr/>
          <p:nvPr/>
        </p:nvSpPr>
        <p:spPr>
          <a:xfrm>
            <a:off x="0" y="49222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56" name="Picture 6_13" descr="CORE-Skills-ICONS-5.png"/>
          <p:cNvPicPr/>
          <p:nvPr/>
        </p:nvPicPr>
        <p:blipFill>
          <a:blip r:embed="rId2"/>
          <a:stretch/>
        </p:blipFill>
        <p:spPr>
          <a:xfrm>
            <a:off x="209520" y="0"/>
            <a:ext cx="872640" cy="872640"/>
          </a:xfrm>
          <a:prstGeom prst="rect">
            <a:avLst/>
          </a:prstGeom>
          <a:ln w="0">
            <a:noFill/>
          </a:ln>
        </p:spPr>
      </p:pic>
      <p:sp>
        <p:nvSpPr>
          <p:cNvPr id="857"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58" name="CustomShape 5"/>
          <p:cNvSpPr/>
          <p:nvPr/>
        </p:nvSpPr>
        <p:spPr>
          <a:xfrm>
            <a:off x="1605600" y="1244520"/>
            <a:ext cx="7538040" cy="378419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strike="noStrike" spc="-1" dirty="0">
                <a:solidFill>
                  <a:srgbClr val="000000"/>
                </a:solidFill>
                <a:latin typeface="Arial"/>
                <a:ea typeface="DejaVu Sans"/>
              </a:rPr>
              <a:t>Start with the default model Md (2 hidden layers: the first one with 4 “neurons” and the second with 2 “neurons”)</a:t>
            </a:r>
            <a:endParaRPr lang="en-AU" sz="1200" b="0" strike="noStrike" spc="-1" dirty="0">
              <a:latin typeface="Arial"/>
            </a:endParaRPr>
          </a:p>
          <a:p>
            <a:pPr>
              <a:lnSpc>
                <a:spcPct val="100000"/>
              </a:lnSpc>
            </a:pPr>
            <a:endParaRPr lang="en-AU" sz="1200" b="0" strike="noStrike" spc="-1">
              <a:latin typeface="Arial"/>
            </a:endParaRPr>
          </a:p>
          <a:p>
            <a:r>
              <a:rPr lang="en-US" sz="1200" b="0" strike="noStrike" spc="-1" dirty="0">
                <a:solidFill>
                  <a:srgbClr val="000000"/>
                </a:solidFill>
                <a:latin typeface="Arial"/>
                <a:ea typeface="DejaVu Sans"/>
              </a:rPr>
              <a:t>1) Do you need “deep learning” to solve that classification problem? Explore that by changing the number of layers.</a:t>
            </a:r>
            <a:r>
              <a:rPr lang="en-US" sz="1200" spc="-1" dirty="0">
                <a:solidFill>
                  <a:srgbClr val="000000"/>
                </a:solidFill>
                <a:latin typeface="Arial"/>
                <a:ea typeface="DejaVu Sans"/>
              </a:rPr>
              <a:t>  </a:t>
            </a:r>
            <a:endParaRPr lang="en-AU" sz="1200" b="0" strike="noStrike" spc="-1">
              <a:latin typeface="Arial"/>
            </a:endParaRPr>
          </a:p>
          <a:p>
            <a:pPr>
              <a:lnSpc>
                <a:spcPct val="100000"/>
              </a:lnSpc>
            </a:pPr>
            <a:endParaRPr lang="en-AU" sz="1200" b="0" strike="noStrike" spc="-1">
              <a:latin typeface="Arial"/>
            </a:endParaRPr>
          </a:p>
          <a:p>
            <a:r>
              <a:rPr lang="en-US" sz="1200" b="0" strike="noStrike" spc="-1" dirty="0">
                <a:solidFill>
                  <a:srgbClr val="000000"/>
                </a:solidFill>
                <a:latin typeface="Arial"/>
                <a:ea typeface="DejaVu Sans"/>
              </a:rPr>
              <a:t>2) Train the ANN with only one hidden layer. Can you see any “neuron” in that layer doing “nothing”, or providing redundant information? Maybe you could remove it. If so, what happens with the model performance?</a:t>
            </a:r>
            <a:r>
              <a:rPr lang="en-US" sz="1200" spc="-1" dirty="0">
                <a:solidFill>
                  <a:srgbClr val="000000"/>
                </a:solidFill>
                <a:latin typeface="Arial"/>
                <a:ea typeface="DejaVu Sans"/>
              </a:rPr>
              <a:t> </a:t>
            </a:r>
            <a:endParaRPr lang="en-AU" sz="1200" b="0" strike="noStrike" spc="-1">
              <a:latin typeface="Arial"/>
            </a:endParaRPr>
          </a:p>
          <a:p>
            <a:pPr>
              <a:lnSpc>
                <a:spcPct val="100000"/>
              </a:lnSpc>
            </a:pP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Consider these two models for questions 3 and 4:</a:t>
            </a:r>
            <a:endParaRPr lang="en-AU" sz="1200" b="0" strike="noStrike" spc="-1" dirty="0">
              <a:latin typeface="Arial"/>
            </a:endParaRPr>
          </a:p>
          <a:p>
            <a:pPr marL="457200"/>
            <a:r>
              <a:rPr lang="en-US" sz="1200" b="0" strike="noStrike" spc="-1" dirty="0">
                <a:solidFill>
                  <a:srgbClr val="000000"/>
                </a:solidFill>
                <a:latin typeface="Arial"/>
                <a:ea typeface="DejaVu Sans"/>
              </a:rPr>
              <a:t>(</a:t>
            </a:r>
            <a:r>
              <a:rPr lang="en-US" sz="1200" b="0" strike="noStrike" spc="-1" dirty="0" err="1">
                <a:solidFill>
                  <a:srgbClr val="000000"/>
                </a:solidFill>
                <a:latin typeface="Arial"/>
                <a:ea typeface="DejaVu Sans"/>
              </a:rPr>
              <a:t>i</a:t>
            </a:r>
            <a:r>
              <a:rPr lang="en-US" sz="1200" b="0" strike="noStrike" spc="-1" dirty="0">
                <a:solidFill>
                  <a:srgbClr val="000000"/>
                </a:solidFill>
                <a:latin typeface="Arial"/>
                <a:ea typeface="DejaVu Sans"/>
              </a:rPr>
              <a:t>) Hidden </a:t>
            </a:r>
            <a:r>
              <a:rPr lang="en-US" sz="1200" spc="-1" dirty="0">
                <a:solidFill>
                  <a:srgbClr val="000000"/>
                </a:solidFill>
                <a:latin typeface="Arial"/>
                <a:ea typeface="DejaVu Sans"/>
              </a:rPr>
              <a:t>layer 1</a:t>
            </a:r>
            <a:r>
              <a:rPr lang="en-US" sz="1200" b="0" strike="noStrike" spc="-1" dirty="0">
                <a:solidFill>
                  <a:srgbClr val="000000"/>
                </a:solidFill>
                <a:latin typeface="Arial"/>
                <a:ea typeface="DejaVu Sans"/>
              </a:rPr>
              <a:t> with 4 neurons and hidden layer 2 with 1 neuron.</a:t>
            </a:r>
            <a:endParaRPr lang="en-AU" sz="1200" b="0" strike="noStrike" spc="-1" dirty="0">
              <a:latin typeface="Arial"/>
            </a:endParaRPr>
          </a:p>
          <a:p>
            <a:pPr marL="457200">
              <a:lnSpc>
                <a:spcPct val="100000"/>
              </a:lnSpc>
            </a:pPr>
            <a:r>
              <a:rPr lang="en-US" sz="1200" b="0" strike="noStrike" spc="-1" dirty="0">
                <a:solidFill>
                  <a:srgbClr val="000000"/>
                </a:solidFill>
                <a:latin typeface="Arial"/>
                <a:ea typeface="DejaVu Sans"/>
              </a:rPr>
              <a:t>(ii) Only one hidden layer with 4 neurons.</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3) Which model is more complex (more degrees of freedom)?</a:t>
            </a:r>
            <a:endParaRPr lang="en-AU" sz="1200" b="0" strike="noStrike" spc="-1" dirty="0">
              <a:latin typeface="Arial"/>
            </a:endParaRPr>
          </a:p>
          <a:p>
            <a:pPr>
              <a:lnSpc>
                <a:spcPct val="100000"/>
              </a:lnSpc>
            </a:pPr>
            <a:r>
              <a:rPr lang="en-US" sz="1200" b="0" strike="noStrike" spc="-1" dirty="0">
                <a:solidFill>
                  <a:srgbClr val="000000"/>
                </a:solidFill>
                <a:latin typeface="Arial"/>
                <a:ea typeface="DejaVu Sans"/>
              </a:rPr>
              <a:t>4) Train both models. Which one performs better?</a:t>
            </a:r>
            <a:endParaRPr lang="en-AU" sz="1200" b="0" strike="noStrike" spc="-1" dirty="0">
              <a:latin typeface="Arial"/>
            </a:endParaRPr>
          </a:p>
          <a:p>
            <a:pPr>
              <a:lnSpc>
                <a:spcPct val="100000"/>
              </a:lnSpc>
            </a:pPr>
            <a:endParaRPr lang="en-AU" sz="1200" b="0" strike="noStrike" spc="-1">
              <a:latin typeface="Arial"/>
            </a:endParaRPr>
          </a:p>
          <a:p>
            <a:r>
              <a:rPr lang="en-US" sz="1200" b="0" strike="noStrike" spc="-1" dirty="0">
                <a:solidFill>
                  <a:srgbClr val="000000"/>
                </a:solidFill>
                <a:latin typeface="Arial"/>
                <a:ea typeface="DejaVu Sans"/>
              </a:rPr>
              <a:t>5) Could you train a successful model with just one neuron and one hidden layer? Explore the data structure (by visual inspection) and test if some features could help you.</a:t>
            </a:r>
            <a:r>
              <a:rPr lang="en-US" sz="1200" spc="-1" dirty="0">
                <a:solidFill>
                  <a:srgbClr val="000000"/>
                </a:solidFill>
                <a:latin typeface="Arial"/>
                <a:ea typeface="DejaVu Sans"/>
              </a:rPr>
              <a:t> </a:t>
            </a:r>
            <a:endParaRPr lang="en-AU" sz="1200" b="0" strike="noStrike" spc="-1">
              <a:latin typeface="Arial"/>
            </a:endParaRPr>
          </a:p>
        </p:txBody>
      </p:sp>
      <p:pic>
        <p:nvPicPr>
          <p:cNvPr id="859" name="Picture 3"/>
          <p:cNvPicPr/>
          <p:nvPr/>
        </p:nvPicPr>
        <p:blipFill>
          <a:blip r:embed="rId3"/>
          <a:stretch/>
        </p:blipFill>
        <p:spPr>
          <a:xfrm>
            <a:off x="168120" y="2134440"/>
            <a:ext cx="1149480" cy="114948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61"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3/3</a:t>
            </a:r>
            <a:endParaRPr lang="en-AU" sz="2000" b="0" strike="noStrike" spc="-1">
              <a:latin typeface="Arial"/>
            </a:endParaRPr>
          </a:p>
        </p:txBody>
      </p:sp>
      <p:sp>
        <p:nvSpPr>
          <p:cNvPr id="862" name="CustomShape 3"/>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63" name="Picture 6_13" descr="CORE-Skills-ICONS-5.png"/>
          <p:cNvPicPr/>
          <p:nvPr/>
        </p:nvPicPr>
        <p:blipFill>
          <a:blip r:embed="rId2"/>
          <a:stretch/>
        </p:blipFill>
        <p:spPr>
          <a:xfrm>
            <a:off x="209520" y="0"/>
            <a:ext cx="872640" cy="872640"/>
          </a:xfrm>
          <a:prstGeom prst="rect">
            <a:avLst/>
          </a:prstGeom>
          <a:ln w="0">
            <a:noFill/>
          </a:ln>
        </p:spPr>
      </p:pic>
      <p:sp>
        <p:nvSpPr>
          <p:cNvPr id="864"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65" name="CustomShape 5"/>
          <p:cNvSpPr/>
          <p:nvPr/>
        </p:nvSpPr>
        <p:spPr>
          <a:xfrm>
            <a:off x="1605600" y="1917000"/>
            <a:ext cx="7538040" cy="191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Arial"/>
                <a:ea typeface="DejaVu Sans"/>
              </a:rPr>
              <a:t>Try to solve this classification problem by exploring different:</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Configurations of hidden layers</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Number of neurons</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Combinations of input features</a:t>
            </a:r>
            <a:endParaRPr lang="en-AU" sz="1200" b="0" strike="noStrike" spc="-1">
              <a:latin typeface="Arial"/>
            </a:endParaRPr>
          </a:p>
          <a:p>
            <a:pPr>
              <a:lnSpc>
                <a:spcPct val="100000"/>
              </a:lnSpc>
            </a:pP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Try to use the information provided by the test loss curve and training loss curve to guide your search (hint: last week, you learned how to use them to infer over/under fitting issues). </a:t>
            </a: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What is the simplest configuration you were able to find that solve that problem?</a:t>
            </a:r>
            <a:endParaRPr lang="en-AU" sz="1200" b="0" strike="noStrike" spc="-1">
              <a:latin typeface="Arial"/>
            </a:endParaRPr>
          </a:p>
        </p:txBody>
      </p:sp>
      <p:pic>
        <p:nvPicPr>
          <p:cNvPr id="866" name="Picture 1"/>
          <p:cNvPicPr/>
          <p:nvPr/>
        </p:nvPicPr>
        <p:blipFill>
          <a:blip r:embed="rId3"/>
          <a:stretch/>
        </p:blipFill>
        <p:spPr>
          <a:xfrm>
            <a:off x="175680" y="2134440"/>
            <a:ext cx="1134360" cy="113436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68" name="Picture 6_13" descr="CORE-Skills-ICONS-5.png"/>
          <p:cNvPicPr/>
          <p:nvPr/>
        </p:nvPicPr>
        <p:blipFill>
          <a:blip r:embed="rId2"/>
          <a:stretch/>
        </p:blipFill>
        <p:spPr>
          <a:xfrm>
            <a:off x="209520" y="0"/>
            <a:ext cx="872640" cy="872640"/>
          </a:xfrm>
          <a:prstGeom prst="rect">
            <a:avLst/>
          </a:prstGeom>
          <a:ln w="0">
            <a:noFill/>
          </a:ln>
        </p:spPr>
      </p:pic>
      <p:sp>
        <p:nvSpPr>
          <p:cNvPr id="869" name="CustomShape 2"/>
          <p:cNvSpPr/>
          <p:nvPr/>
        </p:nvSpPr>
        <p:spPr>
          <a:xfrm>
            <a:off x="463320" y="18414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Suggested activities (homework)</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a:p>
            <a:pPr>
              <a:lnSpc>
                <a:spcPct val="100000"/>
              </a:lnSpc>
              <a:spcBef>
                <a:spcPts val="400"/>
              </a:spcBef>
              <a:tabLst>
                <a:tab pos="0" algn="l"/>
              </a:tabLst>
            </a:pPr>
            <a:r>
              <a:rPr lang="en-US" sz="2000" b="0" strike="noStrike" spc="-1">
                <a:solidFill>
                  <a:srgbClr val="0F1137"/>
                </a:solidFill>
                <a:latin typeface="Calibri"/>
                <a:ea typeface="DejaVu Sans"/>
              </a:rPr>
              <a:t>The next two slides contain </a:t>
            </a:r>
            <a:r>
              <a:rPr lang="en-AU" sz="1800" b="0" strike="noStrike" spc="-1">
                <a:solidFill>
                  <a:srgbClr val="000000"/>
                </a:solidFill>
                <a:latin typeface="Arial"/>
                <a:ea typeface="DejaVu Sans"/>
              </a:rPr>
              <a:t>exercises</a:t>
            </a:r>
            <a:r>
              <a:rPr lang="en-US" sz="2000" b="0" strike="noStrike" spc="-1">
                <a:solidFill>
                  <a:srgbClr val="0F1137"/>
                </a:solidFill>
                <a:latin typeface="Calibri"/>
                <a:ea typeface="DejaVu Sans"/>
              </a:rPr>
              <a:t> for you to study at home. If possible, try to discuss them with your colleagues. </a:t>
            </a:r>
            <a:endParaRPr lang="en-AU" sz="20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CustomShape 1"/>
          <p:cNvSpPr/>
          <p:nvPr/>
        </p:nvSpPr>
        <p:spPr>
          <a:xfrm>
            <a:off x="463320" y="1739160"/>
            <a:ext cx="8614800" cy="296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third dataset</a:t>
            </a:r>
            <a:r>
              <a:rPr lang="en-US" sz="1400" b="0" strike="noStrike" spc="-1">
                <a:solidFill>
                  <a:srgbClr val="0F1137"/>
                </a:solidFill>
                <a:latin typeface="Calibri"/>
                <a:ea typeface="DejaVu Sans"/>
              </a:rPr>
              <a:t>.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Train the network using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first dataset</a:t>
            </a:r>
            <a:r>
              <a:rPr lang="en-US" sz="1400" b="0" strike="noStrike" spc="-1">
                <a:solidFill>
                  <a:srgbClr val="0F1137"/>
                </a:solidFill>
                <a:latin typeface="Calibri"/>
                <a:ea typeface="DejaVu Sans"/>
              </a:rPr>
              <a:t>. </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Do the same: train the network using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What happened?</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Explore the data structure. It has circular characteristics.</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the square values of the features, X</a:t>
            </a:r>
            <a:r>
              <a:rPr lang="en-US" sz="1400" b="0" strike="noStrike" spc="-1" baseline="-25000">
                <a:solidFill>
                  <a:srgbClr val="000000"/>
                </a:solidFill>
                <a:latin typeface="Calibri"/>
                <a:ea typeface="DejaVu Sans"/>
              </a:rPr>
              <a:t>1</a:t>
            </a:r>
            <a:r>
              <a:rPr lang="en-US" sz="1400" b="0" strike="noStrike" spc="-1" baseline="30000">
                <a:solidFill>
                  <a:srgbClr val="000000"/>
                </a:solidFill>
                <a:latin typeface="Calibri"/>
                <a:ea typeface="DejaVu Sans"/>
              </a:rPr>
              <a:t>2 </a:t>
            </a:r>
            <a:r>
              <a:rPr lang="en-US" sz="1400" b="0" strike="noStrike" spc="-1">
                <a:solidFill>
                  <a:srgbClr val="000000"/>
                </a:solidFill>
                <a:latin typeface="Calibri"/>
                <a:ea typeface="DejaVu Sans"/>
              </a:rPr>
              <a:t>and X</a:t>
            </a:r>
            <a:r>
              <a:rPr lang="en-US" sz="1400" b="0" strike="noStrike" spc="-1" baseline="-25000">
                <a:solidFill>
                  <a:srgbClr val="000000"/>
                </a:solidFill>
                <a:latin typeface="Calibri"/>
                <a:ea typeface="DejaVu Sans"/>
              </a:rPr>
              <a:t>2</a:t>
            </a:r>
            <a:r>
              <a:rPr lang="en-US" sz="1400" b="0" strike="noStrike" spc="-1" baseline="30000">
                <a:solidFill>
                  <a:srgbClr val="000000"/>
                </a:solidFill>
                <a:latin typeface="Calibri"/>
                <a:ea typeface="DejaVu Sans"/>
              </a:rPr>
              <a:t>2</a:t>
            </a:r>
            <a:r>
              <a:rPr lang="en-US" sz="1400" b="0" strike="noStrike" spc="-1">
                <a:solidFill>
                  <a:srgbClr val="000000"/>
                </a:solidFill>
                <a:latin typeface="Calibri"/>
                <a:ea typeface="DejaVu Sans"/>
              </a:rPr>
              <a:t>, and train the network again. What happened?</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Check if these new features can do a good job in the second and fourth datasets.</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Explore the data structure of the </a:t>
            </a:r>
            <a:r>
              <a:rPr lang="en-US" sz="1400" b="0" strike="noStrike" spc="-1">
                <a:solidFill>
                  <a:srgbClr val="C00000"/>
                </a:solidFill>
                <a:latin typeface="Calibri"/>
                <a:ea typeface="DejaVu Sans"/>
              </a:rPr>
              <a:t>second dataset</a:t>
            </a:r>
            <a:r>
              <a:rPr lang="en-US" sz="1400" b="0" strike="noStrike" spc="-1">
                <a:solidFill>
                  <a:srgbClr val="0F1137"/>
                </a:solidFill>
                <a:latin typeface="Calibri"/>
                <a:ea typeface="DejaVu Sans"/>
              </a:rPr>
              <a:t>. What combination of feature can we use?</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Try to use only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with a nonlinear activation function.</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a product of the features,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and do the training again.</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Check if you get any good classification performance on the </a:t>
            </a:r>
            <a:r>
              <a:rPr lang="en-US" sz="1400" b="0" strike="noStrike" spc="-1">
                <a:solidFill>
                  <a:srgbClr val="C00000"/>
                </a:solidFill>
                <a:latin typeface="Calibri"/>
                <a:ea typeface="DejaVu Sans"/>
              </a:rPr>
              <a:t>fourth dataset</a:t>
            </a:r>
            <a:r>
              <a:rPr lang="en-US" sz="1400" b="0" strike="noStrike" spc="-1">
                <a:solidFill>
                  <a:srgbClr val="0F1137"/>
                </a:solidFill>
                <a:latin typeface="Calibri"/>
                <a:ea typeface="DejaVu Sans"/>
              </a:rPr>
              <a:t>.</a:t>
            </a:r>
            <a:endParaRPr lang="en-AU" sz="1400" b="0" strike="noStrike" spc="-1">
              <a:latin typeface="Arial"/>
            </a:endParaRPr>
          </a:p>
        </p:txBody>
      </p:sp>
      <p:sp>
        <p:nvSpPr>
          <p:cNvPr id="871"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activity (homework) 1/2</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p:txBody>
      </p:sp>
      <p:sp>
        <p:nvSpPr>
          <p:cNvPr id="872"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1: No hidden layers</a:t>
            </a:r>
            <a:endParaRPr lang="en-AU" sz="1400" b="0" strike="noStrike" spc="-1">
              <a:latin typeface="Arial"/>
            </a:endParaRPr>
          </a:p>
        </p:txBody>
      </p:sp>
      <p:sp>
        <p:nvSpPr>
          <p:cNvPr id="873"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74" name="Picture 6_13"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CustomShape 1"/>
          <p:cNvSpPr/>
          <p:nvPr/>
        </p:nvSpPr>
        <p:spPr>
          <a:xfrm>
            <a:off x="137520" y="1637640"/>
            <a:ext cx="9005040" cy="296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Include one hidden layer with one neuron, use only features X</a:t>
            </a:r>
            <a:r>
              <a:rPr lang="en-US" sz="1400" b="0" strike="noStrike" spc="-1" baseline="-25000">
                <a:solidFill>
                  <a:srgbClr val="0F1137"/>
                </a:solidFill>
                <a:latin typeface="Calibri"/>
                <a:ea typeface="DejaVu Sans"/>
              </a:rPr>
              <a:t>1</a:t>
            </a:r>
            <a:r>
              <a:rPr lang="en-US" sz="1400" b="0" strike="noStrike" spc="-1">
                <a:solidFill>
                  <a:srgbClr val="0F1137"/>
                </a:solidFill>
                <a:latin typeface="Calibri"/>
                <a:ea typeface="DejaVu Sans"/>
              </a:rPr>
              <a:t> and X</a:t>
            </a:r>
            <a:r>
              <a:rPr lang="en-US" sz="1400" b="0" strike="noStrike" spc="-1" baseline="-25000">
                <a:solidFill>
                  <a:srgbClr val="0F1137"/>
                </a:solidFill>
                <a:latin typeface="Calibri"/>
                <a:ea typeface="DejaVu Sans"/>
              </a:rPr>
              <a:t>2</a:t>
            </a:r>
            <a:r>
              <a:rPr lang="en-US" sz="1400" b="0" strike="noStrike" spc="-1">
                <a:solidFill>
                  <a:srgbClr val="0F1137"/>
                </a:solidFill>
                <a:latin typeface="Calibri"/>
                <a:ea typeface="DejaVu Sans"/>
              </a:rPr>
              <a:t>.</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Select the </a:t>
            </a:r>
            <a:r>
              <a:rPr lang="en-US" sz="1400" b="0" strike="noStrike" spc="-1">
                <a:solidFill>
                  <a:srgbClr val="C00000"/>
                </a:solidFill>
                <a:latin typeface="Calibri"/>
                <a:ea typeface="DejaVu Sans"/>
              </a:rPr>
              <a:t>second dataset</a:t>
            </a:r>
            <a:r>
              <a:rPr lang="en-US" sz="1400" b="0" strike="noStrike" spc="-1">
                <a:solidFill>
                  <a:srgbClr val="000000"/>
                </a:solidFill>
                <a:latin typeface="Calibri"/>
                <a:ea typeface="DejaVu Sans"/>
              </a:rPr>
              <a:t>. Do the training using a linear activation function and with a sigmoid or tanh activation function.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one neuron in the hidden layer. Do step a) again.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Keep the nonlinear activation function and include one more hidden layers. Does it improve the performance? Does it take long to train?</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Repeat some of these steps for a few times to see the effect of the random initialization of the weights. </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first dataset</a:t>
            </a:r>
            <a:r>
              <a:rPr lang="en-US" sz="1400" b="0" strike="noStrike" spc="-1">
                <a:solidFill>
                  <a:srgbClr val="0F1137"/>
                </a:solidFill>
                <a:latin typeface="Calibri"/>
                <a:ea typeface="DejaVu Sans"/>
              </a:rPr>
              <a:t>.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Do the training using one hidden layer with two neurons (you can use the sigmoid activation function).</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Now, include one more neuron in the hidden layer. What happened?</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Explore different configurations of hidden layers, number of hidden neuros and activation functions on the datasets.</a:t>
            </a:r>
            <a:endParaRPr lang="en-AU" sz="1400" b="0" strike="noStrike" spc="-1">
              <a:latin typeface="Arial"/>
            </a:endParaRPr>
          </a:p>
        </p:txBody>
      </p:sp>
      <p:sp>
        <p:nvSpPr>
          <p:cNvPr id="87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activity (homework) 2/2</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p:txBody>
      </p:sp>
      <p:sp>
        <p:nvSpPr>
          <p:cNvPr id="877" name="CustomShape 3"/>
          <p:cNvSpPr/>
          <p:nvPr/>
        </p:nvSpPr>
        <p:spPr>
          <a:xfrm>
            <a:off x="137520" y="11973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2: Adding hidden layers</a:t>
            </a:r>
            <a:endParaRPr lang="en-AU" sz="1400" b="0" strike="noStrike" spc="-1">
              <a:latin typeface="Arial"/>
            </a:endParaRPr>
          </a:p>
        </p:txBody>
      </p:sp>
      <p:sp>
        <p:nvSpPr>
          <p:cNvPr id="878"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210"/>
              </a:spcBef>
              <a:tabLst>
                <a:tab pos="0" algn="l"/>
              </a:tabLst>
            </a:pPr>
            <a:r>
              <a:rPr lang="en-US" sz="1050" spc="-1" dirty="0">
                <a:solidFill>
                  <a:srgbClr val="000000"/>
                </a:solidFill>
                <a:latin typeface="Calibri"/>
                <a:ea typeface="DejaVu Sans"/>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79" name="Picture 6_14"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CustomShape 1"/>
          <p:cNvSpPr/>
          <p:nvPr/>
        </p:nvSpPr>
        <p:spPr>
          <a:xfrm>
            <a:off x="1060920" y="1741320"/>
            <a:ext cx="618408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Training ANNs</a:t>
            </a:r>
            <a:endParaRPr lang="en-AU" sz="4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 name="Table 1"/>
          <p:cNvGraphicFramePr/>
          <p:nvPr>
            <p:extLst>
              <p:ext uri="{D42A27DB-BD31-4B8C-83A1-F6EECF244321}">
                <p14:modId xmlns:p14="http://schemas.microsoft.com/office/powerpoint/2010/main" val="2630835982"/>
              </p:ext>
            </p:extLst>
          </p:nvPr>
        </p:nvGraphicFramePr>
        <p:xfrm>
          <a:off x="319320" y="1314720"/>
          <a:ext cx="7304400" cy="3668400"/>
        </p:xfrm>
        <a:graphic>
          <a:graphicData uri="http://schemas.openxmlformats.org/drawingml/2006/table">
            <a:tbl>
              <a:tblPr/>
              <a:tblGrid>
                <a:gridCol w="905400">
                  <a:extLst>
                    <a:ext uri="{9D8B030D-6E8A-4147-A177-3AD203B41FA5}">
                      <a16:colId xmlns:a16="http://schemas.microsoft.com/office/drawing/2014/main" val="20000"/>
                    </a:ext>
                  </a:extLst>
                </a:gridCol>
                <a:gridCol w="1067400">
                  <a:extLst>
                    <a:ext uri="{9D8B030D-6E8A-4147-A177-3AD203B41FA5}">
                      <a16:colId xmlns:a16="http://schemas.microsoft.com/office/drawing/2014/main" val="20001"/>
                    </a:ext>
                  </a:extLst>
                </a:gridCol>
                <a:gridCol w="3269160">
                  <a:extLst>
                    <a:ext uri="{9D8B030D-6E8A-4147-A177-3AD203B41FA5}">
                      <a16:colId xmlns:a16="http://schemas.microsoft.com/office/drawing/2014/main" val="20002"/>
                    </a:ext>
                  </a:extLst>
                </a:gridCol>
                <a:gridCol w="2062440">
                  <a:extLst>
                    <a:ext uri="{9D8B030D-6E8A-4147-A177-3AD203B41FA5}">
                      <a16:colId xmlns:a16="http://schemas.microsoft.com/office/drawing/2014/main" val="20003"/>
                    </a:ext>
                  </a:extLst>
                </a:gridCol>
              </a:tblGrid>
              <a:tr h="276480">
                <a:tc>
                  <a:txBody>
                    <a:bodyPr/>
                    <a:lstStyle/>
                    <a:p>
                      <a:pPr algn="ctr">
                        <a:lnSpc>
                          <a:spcPct val="100000"/>
                        </a:lnSpc>
                      </a:pPr>
                      <a:r>
                        <a:rPr lang="en-US" sz="1200" b="0" strike="noStrike" spc="-1" dirty="0">
                          <a:solidFill>
                            <a:srgbClr val="FFFFFF"/>
                          </a:solidFill>
                          <a:latin typeface="Arial"/>
                          <a:ea typeface="DejaVu Sans"/>
                        </a:rPr>
                        <a:t>AWST</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AEST</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Agenda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Educator</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extLst>
                  <a:ext uri="{0D108BD9-81ED-4DB2-BD59-A6C34878D82A}">
                    <a16:rowId xmlns:a16="http://schemas.microsoft.com/office/drawing/2014/main" val="10000"/>
                  </a:ext>
                </a:extLst>
              </a:tr>
              <a:tr h="314640">
                <a:tc>
                  <a:txBody>
                    <a:bodyPr/>
                    <a:lstStyle/>
                    <a:p>
                      <a:pPr algn="ctr">
                        <a:lnSpc>
                          <a:spcPct val="100000"/>
                        </a:lnSpc>
                      </a:pPr>
                      <a:r>
                        <a:rPr lang="en-US" sz="1200" b="1" strike="noStrike" spc="-1" dirty="0">
                          <a:solidFill>
                            <a:srgbClr val="000000"/>
                          </a:solidFill>
                          <a:latin typeface="Arial"/>
                          <a:ea typeface="DejaVu Sans"/>
                        </a:rPr>
                        <a:t>08:00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1" strike="noStrike" spc="-1" dirty="0">
                          <a:solidFill>
                            <a:srgbClr val="000000"/>
                          </a:solidFill>
                          <a:latin typeface="Arial"/>
                          <a:ea typeface="DejaVu Sans"/>
                        </a:rPr>
                        <a:t>10:00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1" strike="noStrike" spc="-1" dirty="0">
                          <a:solidFill>
                            <a:srgbClr val="000000"/>
                          </a:solidFill>
                          <a:latin typeface="Arial"/>
                          <a:ea typeface="DejaVu Sans"/>
                        </a:rPr>
                        <a:t>Q&amp;A, Open </a:t>
                      </a:r>
                      <a:r>
                        <a:rPr lang="en-US" sz="1200" b="1" strike="noStrike" spc="-1" dirty="0" err="1">
                          <a:solidFill>
                            <a:srgbClr val="000000"/>
                          </a:solidFill>
                          <a:latin typeface="Arial"/>
                          <a:ea typeface="DejaVu Sans"/>
                        </a:rPr>
                        <a:t>JupyterHub</a:t>
                      </a:r>
                      <a:endParaRPr lang="en-AU" sz="1200" b="0" strike="noStrike" spc="-1" dirty="0" err="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1"/>
                  </a:ext>
                </a:extLst>
              </a:tr>
              <a:tr h="276480">
                <a:tc>
                  <a:txBody>
                    <a:bodyPr/>
                    <a:lstStyle/>
                    <a:p>
                      <a:pPr algn="ctr">
                        <a:lnSpc>
                          <a:spcPct val="100000"/>
                        </a:lnSpc>
                      </a:pPr>
                      <a:r>
                        <a:rPr lang="en-US" sz="1200" b="0" strike="noStrike" spc="-1" dirty="0">
                          <a:solidFill>
                            <a:srgbClr val="000000"/>
                          </a:solidFill>
                          <a:latin typeface="Arial"/>
                          <a:ea typeface="DejaVu Sans"/>
                        </a:rPr>
                        <a:t>08:00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10:15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Fundamentals and Multilayer </a:t>
                      </a:r>
                      <a:r>
                        <a:rPr lang="en-AU" sz="1200" b="0" strike="noStrike" spc="-1" dirty="0" err="1">
                          <a:solidFill>
                            <a:srgbClr val="000000"/>
                          </a:solidFill>
                          <a:latin typeface="Arial"/>
                          <a:ea typeface="DejaVu Sans"/>
                        </a:rPr>
                        <a:t>Perceptrons</a:t>
                      </a:r>
                      <a:endParaRPr lang="en-AU" sz="1200" b="0" strike="noStrike" spc="-1" dirty="0" err="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rPr>
                        <a:t>Débora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2"/>
                  </a:ext>
                </a:extLst>
              </a:tr>
              <a:tr h="276480">
                <a:tc>
                  <a:txBody>
                    <a:bodyPr/>
                    <a:lstStyle/>
                    <a:p>
                      <a:pPr algn="ctr">
                        <a:lnSpc>
                          <a:spcPct val="100000"/>
                        </a:lnSpc>
                      </a:pPr>
                      <a:r>
                        <a:rPr lang="en-US" sz="1200" b="0" i="1" strike="noStrike" spc="-1" dirty="0">
                          <a:solidFill>
                            <a:srgbClr val="000000"/>
                          </a:solidFill>
                          <a:latin typeface="Arial"/>
                          <a:ea typeface="DejaVu Sans"/>
                        </a:rPr>
                        <a:t>09:30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11:30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Morning tea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3"/>
                  </a:ext>
                </a:extLst>
              </a:tr>
              <a:tr h="276480">
                <a:tc>
                  <a:txBody>
                    <a:bodyPr/>
                    <a:lstStyle/>
                    <a:p>
                      <a:pPr algn="ctr">
                        <a:lnSpc>
                          <a:spcPct val="100000"/>
                        </a:lnSpc>
                      </a:pPr>
                      <a:r>
                        <a:rPr lang="en-US" sz="1200" b="0" strike="noStrike" spc="-1" dirty="0">
                          <a:solidFill>
                            <a:srgbClr val="000000"/>
                          </a:solidFill>
                          <a:latin typeface="Arial"/>
                          <a:ea typeface="DejaVu Sans"/>
                        </a:rPr>
                        <a:t>09:45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11:45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Training Artificial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Thomas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4"/>
                  </a:ext>
                </a:extLst>
              </a:tr>
              <a:tr h="276480">
                <a:tc>
                  <a:txBody>
                    <a:bodyPr/>
                    <a:lstStyle/>
                    <a:p>
                      <a:pPr algn="ctr">
                        <a:lnSpc>
                          <a:spcPct val="100000"/>
                        </a:lnSpc>
                      </a:pPr>
                      <a:r>
                        <a:rPr lang="en-US" sz="1200" b="0" i="1" strike="noStrike" spc="-1" dirty="0">
                          <a:solidFill>
                            <a:srgbClr val="000000"/>
                          </a:solidFill>
                          <a:latin typeface="Arial"/>
                          <a:ea typeface="DejaVu Sans"/>
                        </a:rPr>
                        <a:t>11:15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13:15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Lunch</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5"/>
                  </a:ext>
                </a:extLst>
              </a:tr>
              <a:tr h="276480">
                <a:tc>
                  <a:txBody>
                    <a:bodyPr/>
                    <a:lstStyle/>
                    <a:p>
                      <a:pPr algn="ctr">
                        <a:lnSpc>
                          <a:spcPct val="100000"/>
                        </a:lnSpc>
                      </a:pPr>
                      <a:r>
                        <a:rPr lang="en-US" sz="1200" b="0" strike="noStrike" spc="-1" dirty="0">
                          <a:solidFill>
                            <a:srgbClr val="000000"/>
                          </a:solidFill>
                          <a:latin typeface="Arial"/>
                          <a:ea typeface="DejaVu Sans"/>
                        </a:rPr>
                        <a:t>12:00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14:00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rPr>
                        <a:t>Convolutional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tabLst>
                          <a:tab pos="0" algn="l"/>
                        </a:tabLst>
                      </a:pPr>
                      <a:r>
                        <a:rPr lang="en-US" sz="1200" b="0" strike="noStrike" spc="-1" dirty="0">
                          <a:solidFill>
                            <a:srgbClr val="000000"/>
                          </a:solidFill>
                          <a:latin typeface="Arial"/>
                        </a:rPr>
                        <a:t>Débora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6"/>
                  </a:ext>
                </a:extLst>
              </a:tr>
              <a:tr h="276480">
                <a:tc>
                  <a:txBody>
                    <a:bodyPr/>
                    <a:lstStyle/>
                    <a:p>
                      <a:pPr algn="ctr">
                        <a:lnSpc>
                          <a:spcPct val="100000"/>
                        </a:lnSpc>
                      </a:pPr>
                      <a:r>
                        <a:rPr lang="en-US" sz="1200" b="0" strike="noStrike" spc="-1" dirty="0">
                          <a:solidFill>
                            <a:srgbClr val="000000"/>
                          </a:solidFill>
                          <a:latin typeface="Arial"/>
                          <a:ea typeface="DejaVu Sans"/>
                        </a:rPr>
                        <a:t>13:30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15:30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Afternoon tea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7"/>
                  </a:ext>
                </a:extLst>
              </a:tr>
              <a:tr h="276480">
                <a:tc>
                  <a:txBody>
                    <a:bodyPr/>
                    <a:lstStyle/>
                    <a:p>
                      <a:pPr algn="ctr">
                        <a:lnSpc>
                          <a:spcPct val="100000"/>
                        </a:lnSpc>
                      </a:pPr>
                      <a:r>
                        <a:rPr lang="en-US" sz="1200" b="0" i="1" strike="noStrike" spc="-1" dirty="0">
                          <a:solidFill>
                            <a:srgbClr val="000000"/>
                          </a:solidFill>
                          <a:latin typeface="Arial"/>
                          <a:ea typeface="DejaVu Sans"/>
                        </a:rPr>
                        <a:t>13:45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i="1" strike="noStrike" spc="-1" dirty="0">
                          <a:solidFill>
                            <a:srgbClr val="000000"/>
                          </a:solidFill>
                          <a:latin typeface="Arial"/>
                          <a:ea typeface="DejaVu Sans"/>
                        </a:rPr>
                        <a:t>15:45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Recurrent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Thomas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8"/>
                  </a:ext>
                </a:extLst>
              </a:tr>
              <a:tr h="276480">
                <a:tc>
                  <a:txBody>
                    <a:bodyPr/>
                    <a:lstStyle/>
                    <a:p>
                      <a:pPr algn="ctr">
                        <a:lnSpc>
                          <a:spcPct val="100000"/>
                        </a:lnSpc>
                      </a:pPr>
                      <a:r>
                        <a:rPr lang="en-US" sz="1200" b="0" strike="noStrike" spc="-1" dirty="0">
                          <a:solidFill>
                            <a:srgbClr val="000000"/>
                          </a:solidFill>
                          <a:latin typeface="Arial"/>
                          <a:ea typeface="DejaVu Sans"/>
                        </a:rPr>
                        <a:t>15:15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17:15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Closeout – Reflections, Takeaways, Menti Feedback</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Tamryn</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9"/>
                  </a:ext>
                </a:extLst>
              </a:tr>
              <a:tr h="276480">
                <a:tc>
                  <a:txBody>
                    <a:bodyPr/>
                    <a:lstStyle/>
                    <a:p>
                      <a:pPr algn="ctr">
                        <a:lnSpc>
                          <a:spcPct val="100000"/>
                        </a:lnSpc>
                      </a:pPr>
                      <a:r>
                        <a:rPr lang="en-US" sz="1200" b="0" strike="noStrike" spc="-1" dirty="0">
                          <a:solidFill>
                            <a:srgbClr val="000000"/>
                          </a:solidFill>
                          <a:latin typeface="Arial"/>
                          <a:ea typeface="DejaVu Sans"/>
                        </a:rPr>
                        <a:t>15:30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17:30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1" strike="noStrike" spc="-1" dirty="0">
                          <a:solidFill>
                            <a:srgbClr val="000000"/>
                          </a:solidFill>
                          <a:latin typeface="Arial"/>
                          <a:ea typeface="DejaVu Sans"/>
                        </a:rPr>
                        <a:t>Close</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10"/>
                  </a:ext>
                </a:extLst>
              </a:tr>
            </a:tbl>
          </a:graphicData>
        </a:graphic>
      </p:graphicFrame>
      <p:sp>
        <p:nvSpPr>
          <p:cNvPr id="42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Plan of the day</a:t>
            </a:r>
            <a:endParaRPr lang="en-AU" sz="2000" b="0" strike="noStrike" spc="-1">
              <a:latin typeface="Aria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B86C10B-A2D5-4009-3524-64C26121D3F1}"/>
                  </a:ext>
                </a:extLst>
              </p14:cNvPr>
              <p14:cNvContentPartPr/>
              <p14:nvPr/>
            </p14:nvContentPartPr>
            <p14:xfrm>
              <a:off x="5091750" y="4068001"/>
              <a:ext cx="23624" cy="23624"/>
            </p14:xfrm>
          </p:contentPart>
        </mc:Choice>
        <mc:Fallback xmlns="">
          <p:pic>
            <p:nvPicPr>
              <p:cNvPr id="2" name="Ink 1">
                <a:extLst>
                  <a:ext uri="{FF2B5EF4-FFF2-40B4-BE49-F238E27FC236}">
                    <a16:creationId xmlns:a16="http://schemas.microsoft.com/office/drawing/2014/main" id="{2B86C10B-A2D5-4009-3524-64C26121D3F1}"/>
                  </a:ext>
                </a:extLst>
              </p:cNvPr>
              <p:cNvPicPr/>
              <p:nvPr/>
            </p:nvPicPr>
            <p:blipFill>
              <a:blip r:embed="rId3"/>
              <a:stretch>
                <a:fillRect/>
              </a:stretch>
            </p:blipFill>
            <p:spPr>
              <a:xfrm>
                <a:off x="3910550" y="29104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A2C8E25-6902-FBDC-F452-FDD1CC67D0E0}"/>
                  </a:ext>
                </a:extLst>
              </p14:cNvPr>
              <p14:cNvContentPartPr/>
              <p14:nvPr/>
            </p14:nvContentPartPr>
            <p14:xfrm>
              <a:off x="4745250" y="4086000"/>
              <a:ext cx="23624" cy="23624"/>
            </p14:xfrm>
          </p:contentPart>
        </mc:Choice>
        <mc:Fallback xmlns="">
          <p:pic>
            <p:nvPicPr>
              <p:cNvPr id="3" name="Ink 2">
                <a:extLst>
                  <a:ext uri="{FF2B5EF4-FFF2-40B4-BE49-F238E27FC236}">
                    <a16:creationId xmlns:a16="http://schemas.microsoft.com/office/drawing/2014/main" id="{8A2C8E25-6902-FBDC-F452-FDD1CC67D0E0}"/>
                  </a:ext>
                </a:extLst>
              </p:cNvPr>
              <p:cNvPicPr/>
              <p:nvPr/>
            </p:nvPicPr>
            <p:blipFill>
              <a:blip r:embed="rId3"/>
              <a:stretch>
                <a:fillRect/>
              </a:stretch>
            </p:blipFill>
            <p:spPr>
              <a:xfrm>
                <a:off x="3564050" y="2928424"/>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AAFB808-771D-B79D-8AB7-69BB1EDAC683}"/>
                  </a:ext>
                </a:extLst>
              </p14:cNvPr>
              <p14:cNvContentPartPr/>
              <p14:nvPr/>
            </p14:nvContentPartPr>
            <p14:xfrm>
              <a:off x="4745250" y="4086000"/>
              <a:ext cx="23624" cy="23624"/>
            </p14:xfrm>
          </p:contentPart>
        </mc:Choice>
        <mc:Fallback xmlns="">
          <p:pic>
            <p:nvPicPr>
              <p:cNvPr id="4" name="Ink 3">
                <a:extLst>
                  <a:ext uri="{FF2B5EF4-FFF2-40B4-BE49-F238E27FC236}">
                    <a16:creationId xmlns:a16="http://schemas.microsoft.com/office/drawing/2014/main" id="{3AAFB808-771D-B79D-8AB7-69BB1EDAC683}"/>
                  </a:ext>
                </a:extLst>
              </p:cNvPr>
              <p:cNvPicPr/>
              <p:nvPr/>
            </p:nvPicPr>
            <p:blipFill>
              <a:blip r:embed="rId3"/>
              <a:stretch>
                <a:fillRect/>
              </a:stretch>
            </p:blipFill>
            <p:spPr>
              <a:xfrm>
                <a:off x="3564050" y="2928424"/>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D2D15D6-55B4-9121-3698-EC264E986D3F}"/>
                  </a:ext>
                </a:extLst>
              </p14:cNvPr>
              <p14:cNvContentPartPr/>
              <p14:nvPr/>
            </p14:nvContentPartPr>
            <p14:xfrm>
              <a:off x="4101750" y="3352501"/>
              <a:ext cx="23624" cy="23624"/>
            </p14:xfrm>
          </p:contentPart>
        </mc:Choice>
        <mc:Fallback xmlns="">
          <p:pic>
            <p:nvPicPr>
              <p:cNvPr id="5" name="Ink 4">
                <a:extLst>
                  <a:ext uri="{FF2B5EF4-FFF2-40B4-BE49-F238E27FC236}">
                    <a16:creationId xmlns:a16="http://schemas.microsoft.com/office/drawing/2014/main" id="{4D2D15D6-55B4-9121-3698-EC264E986D3F}"/>
                  </a:ext>
                </a:extLst>
              </p:cNvPr>
              <p:cNvPicPr/>
              <p:nvPr/>
            </p:nvPicPr>
            <p:blipFill>
              <a:blip r:embed="rId3"/>
              <a:stretch>
                <a:fillRect/>
              </a:stretch>
            </p:blipFill>
            <p:spPr>
              <a:xfrm>
                <a:off x="2944174" y="2171301"/>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6E5896D-54DF-47B4-611A-89AD63128477}"/>
                  </a:ext>
                </a:extLst>
              </p14:cNvPr>
              <p14:cNvContentPartPr/>
              <p14:nvPr/>
            </p14:nvContentPartPr>
            <p14:xfrm>
              <a:off x="4880250" y="3433501"/>
              <a:ext cx="23624" cy="23624"/>
            </p14:xfrm>
          </p:contentPart>
        </mc:Choice>
        <mc:Fallback xmlns="">
          <p:pic>
            <p:nvPicPr>
              <p:cNvPr id="6" name="Ink 5">
                <a:extLst>
                  <a:ext uri="{FF2B5EF4-FFF2-40B4-BE49-F238E27FC236}">
                    <a16:creationId xmlns:a16="http://schemas.microsoft.com/office/drawing/2014/main" id="{D6E5896D-54DF-47B4-611A-89AD63128477}"/>
                  </a:ext>
                </a:extLst>
              </p:cNvPr>
              <p:cNvPicPr/>
              <p:nvPr/>
            </p:nvPicPr>
            <p:blipFill>
              <a:blip r:embed="rId3"/>
              <a:stretch>
                <a:fillRect/>
              </a:stretch>
            </p:blipFill>
            <p:spPr>
              <a:xfrm>
                <a:off x="3699050" y="22759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2FA390B-1F0E-A64D-46D9-3E2CFBE7BAC5}"/>
                  </a:ext>
                </a:extLst>
              </p14:cNvPr>
              <p14:cNvContentPartPr/>
              <p14:nvPr/>
            </p14:nvContentPartPr>
            <p14:xfrm>
              <a:off x="4880250" y="3433501"/>
              <a:ext cx="23624" cy="23624"/>
            </p14:xfrm>
          </p:contentPart>
        </mc:Choice>
        <mc:Fallback xmlns="">
          <p:pic>
            <p:nvPicPr>
              <p:cNvPr id="7" name="Ink 6">
                <a:extLst>
                  <a:ext uri="{FF2B5EF4-FFF2-40B4-BE49-F238E27FC236}">
                    <a16:creationId xmlns:a16="http://schemas.microsoft.com/office/drawing/2014/main" id="{D2FA390B-1F0E-A64D-46D9-3E2CFBE7BAC5}"/>
                  </a:ext>
                </a:extLst>
              </p:cNvPr>
              <p:cNvPicPr/>
              <p:nvPr/>
            </p:nvPicPr>
            <p:blipFill>
              <a:blip r:embed="rId3"/>
              <a:stretch>
                <a:fillRect/>
              </a:stretch>
            </p:blipFill>
            <p:spPr>
              <a:xfrm>
                <a:off x="3699050" y="22759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6D1BAB0-EE12-710D-DCF1-4F6E58E60B83}"/>
                  </a:ext>
                </a:extLst>
              </p14:cNvPr>
              <p14:cNvContentPartPr/>
              <p14:nvPr/>
            </p14:nvContentPartPr>
            <p14:xfrm>
              <a:off x="4864553" y="3433501"/>
              <a:ext cx="23624" cy="23624"/>
            </p14:xfrm>
          </p:contentPart>
        </mc:Choice>
        <mc:Fallback xmlns="">
          <p:pic>
            <p:nvPicPr>
              <p:cNvPr id="8" name="Ink 7">
                <a:extLst>
                  <a:ext uri="{FF2B5EF4-FFF2-40B4-BE49-F238E27FC236}">
                    <a16:creationId xmlns:a16="http://schemas.microsoft.com/office/drawing/2014/main" id="{76D1BAB0-EE12-710D-DCF1-4F6E58E60B83}"/>
                  </a:ext>
                </a:extLst>
              </p:cNvPr>
              <p:cNvPicPr/>
              <p:nvPr/>
            </p:nvPicPr>
            <p:blipFill>
              <a:blip r:embed="rId10"/>
              <a:stretch>
                <a:fillRect/>
              </a:stretch>
            </p:blipFill>
            <p:spPr>
              <a:xfrm>
                <a:off x="4838829" y="2275925"/>
                <a:ext cx="75597"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5588C6D-C878-4CA6-B524-1511C98B19D6}"/>
                  </a:ext>
                </a:extLst>
              </p14:cNvPr>
              <p14:cNvContentPartPr/>
              <p14:nvPr/>
            </p14:nvContentPartPr>
            <p14:xfrm>
              <a:off x="3647250" y="3442500"/>
              <a:ext cx="23624" cy="23624"/>
            </p14:xfrm>
          </p:contentPart>
        </mc:Choice>
        <mc:Fallback xmlns="">
          <p:pic>
            <p:nvPicPr>
              <p:cNvPr id="9" name="Ink 8">
                <a:extLst>
                  <a:ext uri="{FF2B5EF4-FFF2-40B4-BE49-F238E27FC236}">
                    <a16:creationId xmlns:a16="http://schemas.microsoft.com/office/drawing/2014/main" id="{B5588C6D-C878-4CA6-B524-1511C98B19D6}"/>
                  </a:ext>
                </a:extLst>
              </p:cNvPr>
              <p:cNvPicPr/>
              <p:nvPr/>
            </p:nvPicPr>
            <p:blipFill>
              <a:blip r:embed="rId3"/>
              <a:stretch>
                <a:fillRect/>
              </a:stretch>
            </p:blipFill>
            <p:spPr>
              <a:xfrm>
                <a:off x="2466050" y="2261300"/>
                <a:ext cx="2362400" cy="236240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Multi-layer Perceptrons</a:t>
            </a:r>
            <a:endParaRPr lang="en-AU" sz="2000" b="0" strike="noStrike" spc="-1">
              <a:latin typeface="Arial"/>
            </a:endParaRPr>
          </a:p>
        </p:txBody>
      </p:sp>
      <p:pic>
        <p:nvPicPr>
          <p:cNvPr id="882" name="Picture 6" descr="CORE-Skills-ICONS-5.png"/>
          <p:cNvPicPr/>
          <p:nvPr/>
        </p:nvPicPr>
        <p:blipFill>
          <a:blip r:embed="rId2"/>
          <a:stretch/>
        </p:blipFill>
        <p:spPr>
          <a:xfrm>
            <a:off x="209520" y="0"/>
            <a:ext cx="872640" cy="872640"/>
          </a:xfrm>
          <a:prstGeom prst="rect">
            <a:avLst/>
          </a:prstGeom>
          <a:ln w="0">
            <a:noFill/>
          </a:ln>
        </p:spPr>
      </p:pic>
      <p:pic>
        <p:nvPicPr>
          <p:cNvPr id="883" name="Picture 7" descr="A drawing of a face&#10;&#10;Description generated with high confidence"/>
          <p:cNvPicPr/>
          <p:nvPr/>
        </p:nvPicPr>
        <p:blipFill>
          <a:blip r:embed="rId3"/>
          <a:stretch/>
        </p:blipFill>
        <p:spPr>
          <a:xfrm>
            <a:off x="257400" y="1155240"/>
            <a:ext cx="1531800" cy="3706560"/>
          </a:xfrm>
          <a:prstGeom prst="rect">
            <a:avLst/>
          </a:prstGeom>
          <a:ln w="0">
            <a:noFill/>
          </a:ln>
        </p:spPr>
      </p:pic>
      <p:sp>
        <p:nvSpPr>
          <p:cNvPr id="884"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sp>
        <p:nvSpPr>
          <p:cNvPr id="885" name="CustomShape 3"/>
          <p:cNvSpPr/>
          <p:nvPr/>
        </p:nvSpPr>
        <p:spPr>
          <a:xfrm>
            <a:off x="2057040" y="4692960"/>
            <a:ext cx="698040" cy="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886" name="CustomShape 4"/>
          <p:cNvSpPr/>
          <p:nvPr/>
        </p:nvSpPr>
        <p:spPr>
          <a:xfrm>
            <a:off x="2232360" y="1969560"/>
            <a:ext cx="488160" cy="2419200"/>
          </a:xfrm>
          <a:prstGeom prst="rightBrace">
            <a:avLst>
              <a:gd name="adj1" fmla="val 8333"/>
              <a:gd name="adj2" fmla="val 50000"/>
            </a:avLst>
          </a:prstGeom>
          <a:noFill/>
          <a:ln>
            <a:solidFill>
              <a:srgbClr val="EC1C24"/>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87" name="CustomShape 5"/>
          <p:cNvSpPr/>
          <p:nvPr/>
        </p:nvSpPr>
        <p:spPr>
          <a:xfrm>
            <a:off x="2057040" y="1622880"/>
            <a:ext cx="698040" cy="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888" name="CustomShape 6"/>
          <p:cNvSpPr/>
          <p:nvPr/>
        </p:nvSpPr>
        <p:spPr>
          <a:xfrm>
            <a:off x="3210840" y="4390200"/>
            <a:ext cx="171576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input layer</a:t>
            </a:r>
            <a:endParaRPr lang="en-AU" sz="1800" b="0" strike="noStrike" spc="-1">
              <a:latin typeface="Arial"/>
            </a:endParaRPr>
          </a:p>
        </p:txBody>
      </p:sp>
      <p:sp>
        <p:nvSpPr>
          <p:cNvPr id="889" name="CustomShape 7"/>
          <p:cNvSpPr/>
          <p:nvPr/>
        </p:nvSpPr>
        <p:spPr>
          <a:xfrm>
            <a:off x="3108240" y="1413360"/>
            <a:ext cx="179316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output layer</a:t>
            </a:r>
            <a:endParaRPr lang="en-AU" sz="1800" b="0" strike="noStrike" spc="-1">
              <a:latin typeface="Arial"/>
            </a:endParaRPr>
          </a:p>
        </p:txBody>
      </p:sp>
      <p:sp>
        <p:nvSpPr>
          <p:cNvPr id="890" name="CustomShape 8"/>
          <p:cNvSpPr/>
          <p:nvPr/>
        </p:nvSpPr>
        <p:spPr>
          <a:xfrm>
            <a:off x="3106800" y="2945880"/>
            <a:ext cx="270288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or more hidden layers</a:t>
            </a:r>
            <a:endParaRPr lang="en-AU" sz="1800" b="0" strike="noStrike" spc="-1">
              <a:latin typeface="Arial"/>
            </a:endParaRPr>
          </a:p>
        </p:txBody>
      </p:sp>
      <p:sp>
        <p:nvSpPr>
          <p:cNvPr id="891" name="CustomShape 9"/>
          <p:cNvSpPr/>
          <p:nvPr/>
        </p:nvSpPr>
        <p:spPr>
          <a:xfrm>
            <a:off x="5867640" y="1154880"/>
            <a:ext cx="3024000" cy="155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2400" b="0" strike="noStrike" spc="-1">
                <a:solidFill>
                  <a:srgbClr val="FF0000"/>
                </a:solidFill>
                <a:latin typeface="Calibri"/>
                <a:ea typeface="DejaVu Sans"/>
              </a:rPr>
              <a:t>*Deep neural network (DNN), when an ANN has two or more hidden layers </a:t>
            </a:r>
            <a:endParaRPr lang="en-AU" sz="24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463320" y="15627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89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894" name="CustomShape 3"/>
          <p:cNvSpPr/>
          <p:nvPr/>
        </p:nvSpPr>
        <p:spPr>
          <a:xfrm>
            <a:off x="463320" y="1238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895" name="Picture 9" descr="A screenshot of a cell phone&#10;&#10;Description automatically generated"/>
          <p:cNvPicPr/>
          <p:nvPr/>
        </p:nvPicPr>
        <p:blipFill>
          <a:blip r:embed="rId2"/>
          <a:stretch/>
        </p:blipFill>
        <p:spPr>
          <a:xfrm>
            <a:off x="192960" y="2492280"/>
            <a:ext cx="6273360" cy="2386800"/>
          </a:xfrm>
          <a:prstGeom prst="rect">
            <a:avLst/>
          </a:prstGeom>
          <a:ln w="0">
            <a:noFill/>
          </a:ln>
        </p:spPr>
      </p:pic>
      <p:sp>
        <p:nvSpPr>
          <p:cNvPr id="896" name="CustomShape 4"/>
          <p:cNvSpPr/>
          <p:nvPr/>
        </p:nvSpPr>
        <p:spPr>
          <a:xfrm>
            <a:off x="3993840" y="2500920"/>
            <a:ext cx="11552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Increase weight</a:t>
            </a:r>
            <a:endParaRPr lang="en-AU" sz="1200" b="0" strike="noStrike" spc="-1">
              <a:latin typeface="Arial"/>
            </a:endParaRPr>
          </a:p>
        </p:txBody>
      </p:sp>
      <p:sp>
        <p:nvSpPr>
          <p:cNvPr id="897" name="CustomShape 5"/>
          <p:cNvSpPr/>
          <p:nvPr/>
        </p:nvSpPr>
        <p:spPr>
          <a:xfrm>
            <a:off x="5299560" y="2557440"/>
            <a:ext cx="12070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Decrease weight</a:t>
            </a:r>
            <a:endParaRPr lang="en-AU" sz="1200" b="0" strike="noStrike" spc="-1">
              <a:latin typeface="Arial"/>
            </a:endParaRPr>
          </a:p>
        </p:txBody>
      </p:sp>
      <p:pic>
        <p:nvPicPr>
          <p:cNvPr id="898" name="Picture 13" descr="A picture containing sitting, table&#10;&#10;Description automatically generated"/>
          <p:cNvPicPr/>
          <p:nvPr/>
        </p:nvPicPr>
        <p:blipFill>
          <a:blip r:embed="rId3"/>
          <a:stretch/>
        </p:blipFill>
        <p:spPr>
          <a:xfrm>
            <a:off x="6572520" y="2860560"/>
            <a:ext cx="2490120" cy="1517040"/>
          </a:xfrm>
          <a:prstGeom prst="rect">
            <a:avLst/>
          </a:prstGeom>
          <a:ln w="0">
            <a:noFill/>
          </a:ln>
        </p:spPr>
      </p:pic>
      <p:sp>
        <p:nvSpPr>
          <p:cNvPr id="899" name="CustomShape 6"/>
          <p:cNvSpPr/>
          <p:nvPr/>
        </p:nvSpPr>
        <p:spPr>
          <a:xfrm>
            <a:off x="5466600" y="4945680"/>
            <a:ext cx="4570560" cy="18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600" b="0" u="sng" strike="noStrike" spc="-1">
                <a:solidFill>
                  <a:srgbClr val="0000FF"/>
                </a:solidFill>
                <a:uFillTx/>
                <a:latin typeface="Calibri"/>
                <a:ea typeface="DejaVu Sans"/>
                <a:hlinkClick r:id="rId4"/>
              </a:rPr>
              <a:t>https://medium.com/datathings/neural-networks-and-backpropagation-explained-in-a-simple-way-f540a3611f5e</a:t>
            </a:r>
            <a:endParaRPr lang="en-AU" sz="600" b="0" strike="noStrike" spc="-1">
              <a:latin typeface="Arial"/>
            </a:endParaRPr>
          </a:p>
        </p:txBody>
      </p:sp>
      <p:pic>
        <p:nvPicPr>
          <p:cNvPr id="900" name="Picture 4" descr="CORE-Skills-ICONS-5.png"/>
          <p:cNvPicPr/>
          <p:nvPr/>
        </p:nvPicPr>
        <p:blipFill>
          <a:blip r:embed="rId5"/>
          <a:stretch/>
        </p:blipFill>
        <p:spPr>
          <a:xfrm>
            <a:off x="209520" y="0"/>
            <a:ext cx="872640" cy="872640"/>
          </a:xfrm>
          <a:prstGeom prst="rect">
            <a:avLst/>
          </a:prstGeom>
          <a:ln w="0">
            <a:noFill/>
          </a:ln>
        </p:spPr>
      </p:pic>
      <p:sp>
        <p:nvSpPr>
          <p:cNvPr id="901" name="CustomShape 7"/>
          <p:cNvSpPr/>
          <p:nvPr/>
        </p:nvSpPr>
        <p:spPr>
          <a:xfrm>
            <a:off x="405000" y="4617360"/>
            <a:ext cx="2151360" cy="21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02" name="CustomShape 8"/>
          <p:cNvSpPr/>
          <p:nvPr/>
        </p:nvSpPr>
        <p:spPr>
          <a:xfrm>
            <a:off x="331920" y="4595040"/>
            <a:ext cx="1674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Times New Roman"/>
                <a:ea typeface="DejaVu Sans"/>
              </a:rPr>
              <a:t>is the learning rate.</a:t>
            </a:r>
            <a:endParaRPr lang="en-AU" sz="12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ustomShape 1"/>
          <p:cNvSpPr/>
          <p:nvPr/>
        </p:nvSpPr>
        <p:spPr>
          <a:xfrm>
            <a:off x="463320" y="15627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9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905" name="CustomShape 3"/>
          <p:cNvSpPr/>
          <p:nvPr/>
        </p:nvSpPr>
        <p:spPr>
          <a:xfrm>
            <a:off x="463320" y="1238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906" name="Picture 5" descr="A close up of a device&#10;&#10;Description automatically generated"/>
          <p:cNvPicPr/>
          <p:nvPr/>
        </p:nvPicPr>
        <p:blipFill>
          <a:blip r:embed="rId2"/>
          <a:stretch/>
        </p:blipFill>
        <p:spPr>
          <a:xfrm>
            <a:off x="284760" y="2727720"/>
            <a:ext cx="2640240" cy="1554120"/>
          </a:xfrm>
          <a:prstGeom prst="rect">
            <a:avLst/>
          </a:prstGeom>
          <a:ln w="0">
            <a:noFill/>
          </a:ln>
        </p:spPr>
      </p:pic>
      <p:pic>
        <p:nvPicPr>
          <p:cNvPr id="907" name="Picture 7" descr="A picture containing photo, man&#10;&#10;Description automatically generated"/>
          <p:cNvPicPr/>
          <p:nvPr/>
        </p:nvPicPr>
        <p:blipFill>
          <a:blip r:embed="rId3"/>
          <a:stretch/>
        </p:blipFill>
        <p:spPr>
          <a:xfrm>
            <a:off x="2987280" y="2733840"/>
            <a:ext cx="2973960" cy="1554120"/>
          </a:xfrm>
          <a:prstGeom prst="rect">
            <a:avLst/>
          </a:prstGeom>
          <a:ln w="0">
            <a:noFill/>
          </a:ln>
        </p:spPr>
      </p:pic>
      <p:pic>
        <p:nvPicPr>
          <p:cNvPr id="908" name="Picture 12" descr="A picture containing drawing&#10;&#10;Description automatically generated"/>
          <p:cNvPicPr/>
          <p:nvPr/>
        </p:nvPicPr>
        <p:blipFill>
          <a:blip r:embed="rId4"/>
          <a:stretch/>
        </p:blipFill>
        <p:spPr>
          <a:xfrm>
            <a:off x="6023880" y="2737800"/>
            <a:ext cx="3022200" cy="1533960"/>
          </a:xfrm>
          <a:prstGeom prst="rect">
            <a:avLst/>
          </a:prstGeom>
          <a:ln w="0">
            <a:noFill/>
          </a:ln>
        </p:spPr>
      </p:pic>
      <p:sp>
        <p:nvSpPr>
          <p:cNvPr id="909" name="CustomShape 4"/>
          <p:cNvSpPr/>
          <p:nvPr/>
        </p:nvSpPr>
        <p:spPr>
          <a:xfrm>
            <a:off x="6240240" y="4985640"/>
            <a:ext cx="291096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4</a:t>
            </a:r>
            <a:endParaRPr lang="en-AU" sz="700" b="0" strike="noStrike" spc="-1">
              <a:latin typeface="Arial"/>
            </a:endParaRPr>
          </a:p>
        </p:txBody>
      </p:sp>
      <p:pic>
        <p:nvPicPr>
          <p:cNvPr id="910" name="Picture 4" descr="CORE-Skills-ICONS-5.png"/>
          <p:cNvPicPr/>
          <p:nvPr/>
        </p:nvPicPr>
        <p:blipFill>
          <a:blip r:embed="rId5"/>
          <a:stretch/>
        </p:blipFill>
        <p:spPr>
          <a:xfrm>
            <a:off x="209520" y="0"/>
            <a:ext cx="872640" cy="872640"/>
          </a:xfrm>
          <a:prstGeom prst="rect">
            <a:avLst/>
          </a:prstGeom>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ustomShape 1"/>
          <p:cNvSpPr/>
          <p:nvPr/>
        </p:nvSpPr>
        <p:spPr>
          <a:xfrm>
            <a:off x="333360" y="1350360"/>
            <a:ext cx="774396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Gradient Descend (GD) uses the whole training set to compute the errors (gradients) at every step. </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GD is slow for training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SGD picks random instances of the training set at every step and computes the errors based only on that instances. </a:t>
            </a:r>
            <a:endParaRPr lang="en-AU" sz="1600" b="0" strike="noStrike" spc="-1">
              <a:latin typeface="Arial"/>
            </a:endParaRPr>
          </a:p>
          <a:p>
            <a:pPr marL="743040" lvl="1" indent="-284400" algn="just">
              <a:lnSpc>
                <a:spcPct val="100000"/>
              </a:lnSpc>
              <a:spcBef>
                <a:spcPts val="320"/>
              </a:spcBef>
              <a:buClr>
                <a:srgbClr val="000000"/>
              </a:buClr>
              <a:buFont typeface="Arial"/>
              <a:buChar char="–"/>
            </a:pPr>
            <a:r>
              <a:rPr lang="en-US" sz="1600" b="0" strike="noStrike" spc="-1">
                <a:solidFill>
                  <a:srgbClr val="000000"/>
                </a:solidFill>
                <a:latin typeface="Calibri"/>
                <a:ea typeface="Calibri"/>
              </a:rPr>
              <a:t>Less regular than GD, but it is feasible for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p:txBody>
      </p:sp>
      <p:sp>
        <p:nvSpPr>
          <p:cNvPr id="91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Stochastic Gradient Descent</a:t>
            </a:r>
            <a:endParaRPr lang="en-AU" sz="2000" b="0" strike="noStrike" spc="-1">
              <a:latin typeface="Arial"/>
            </a:endParaRPr>
          </a:p>
        </p:txBody>
      </p:sp>
      <p:sp>
        <p:nvSpPr>
          <p:cNvPr id="91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14" name="Picture 20" descr="A screen shot of a computer&#10;&#10;Description generated with high confidence"/>
          <p:cNvPicPr/>
          <p:nvPr/>
        </p:nvPicPr>
        <p:blipFill>
          <a:blip r:embed="rId2"/>
          <a:stretch/>
        </p:blipFill>
        <p:spPr>
          <a:xfrm>
            <a:off x="202320" y="29160"/>
            <a:ext cx="867240" cy="86724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Then measures the error and goes through each layer in reverse to measure the contribution from each neuron </a:t>
            </a:r>
            <a:r>
              <a:rPr lang="en-US" sz="1400" b="1" strike="noStrike" spc="-1">
                <a:solidFill>
                  <a:srgbClr val="D9D9D9"/>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1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17"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18" name="Picture 20" descr="A screen shot of a computer&#10;&#10;Description generated with high confidence"/>
          <p:cNvPicPr/>
          <p:nvPr/>
        </p:nvPicPr>
        <p:blipFill>
          <a:blip r:embed="rId2"/>
          <a:stretch/>
        </p:blipFill>
        <p:spPr>
          <a:xfrm>
            <a:off x="202320" y="29160"/>
            <a:ext cx="867240" cy="867240"/>
          </a:xfrm>
          <a:prstGeom prst="rect">
            <a:avLst/>
          </a:prstGeom>
          <a:ln w="0">
            <a:noFill/>
          </a:ln>
        </p:spPr>
      </p:pic>
      <p:sp>
        <p:nvSpPr>
          <p:cNvPr id="919"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20"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chemeClr val="bg1">
                <a:lumMod val="8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921" name="Picture 16" descr="A picture containing object, clock&#10;&#10;Description generated with very high confidence"/>
          <p:cNvPicPr/>
          <p:nvPr/>
        </p:nvPicPr>
        <p:blipFill>
          <a:blip r:embed="rId3"/>
          <a:stretch/>
        </p:blipFill>
        <p:spPr>
          <a:xfrm>
            <a:off x="4979880" y="1092960"/>
            <a:ext cx="4036320" cy="3562200"/>
          </a:xfrm>
          <a:prstGeom prst="rect">
            <a:avLst/>
          </a:prstGeom>
          <a:ln w="0">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2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24"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25" name="Picture 16" descr="A picture containing object, clock&#10;&#10;Description generated with very high confidence"/>
          <p:cNvPicPr/>
          <p:nvPr/>
        </p:nvPicPr>
        <p:blipFill>
          <a:blip r:embed="rId2"/>
          <a:stretch/>
        </p:blipFill>
        <p:spPr>
          <a:xfrm>
            <a:off x="4979880" y="1092960"/>
            <a:ext cx="4036320" cy="3562200"/>
          </a:xfrm>
          <a:prstGeom prst="rect">
            <a:avLst/>
          </a:prstGeom>
          <a:ln w="0">
            <a:noFill/>
          </a:ln>
        </p:spPr>
      </p:pic>
      <p:pic>
        <p:nvPicPr>
          <p:cNvPr id="926" name="Picture 20" descr="A screen shot of a computer&#10;&#10;Description generated with high confidence"/>
          <p:cNvPicPr/>
          <p:nvPr/>
        </p:nvPicPr>
        <p:blipFill>
          <a:blip r:embed="rId3"/>
          <a:stretch/>
        </p:blipFill>
        <p:spPr>
          <a:xfrm>
            <a:off x="202320" y="29160"/>
            <a:ext cx="867240" cy="867240"/>
          </a:xfrm>
          <a:prstGeom prst="rect">
            <a:avLst/>
          </a:prstGeom>
          <a:ln w="0">
            <a:noFill/>
          </a:ln>
        </p:spPr>
      </p:pic>
      <p:sp>
        <p:nvSpPr>
          <p:cNvPr id="927"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28"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Finally, the algorithm tunes the neuron weights to reduce the error </a:t>
            </a:r>
            <a:r>
              <a:rPr lang="en-US" sz="1400" b="1" strike="noStrike" spc="-1">
                <a:solidFill>
                  <a:srgbClr val="000000"/>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3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31"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32" name="Picture 16" descr="A picture containing object, clock&#10;&#10;Description generated with very high confidence"/>
          <p:cNvPicPr/>
          <p:nvPr/>
        </p:nvPicPr>
        <p:blipFill>
          <a:blip r:embed="rId2"/>
          <a:stretch/>
        </p:blipFill>
        <p:spPr>
          <a:xfrm>
            <a:off x="4979880" y="1092960"/>
            <a:ext cx="4036320" cy="3562200"/>
          </a:xfrm>
          <a:prstGeom prst="rect">
            <a:avLst/>
          </a:prstGeom>
          <a:ln w="0">
            <a:noFill/>
          </a:ln>
        </p:spPr>
      </p:pic>
      <p:pic>
        <p:nvPicPr>
          <p:cNvPr id="933" name="Picture 20" descr="A screen shot of a computer&#10;&#10;Description generated with high confidence"/>
          <p:cNvPicPr/>
          <p:nvPr/>
        </p:nvPicPr>
        <p:blipFill>
          <a:blip r:embed="rId3"/>
          <a:stretch/>
        </p:blipFill>
        <p:spPr>
          <a:xfrm>
            <a:off x="202320" y="29160"/>
            <a:ext cx="867240" cy="867240"/>
          </a:xfrm>
          <a:prstGeom prst="rect">
            <a:avLst/>
          </a:prstGeom>
          <a:ln w="0">
            <a:noFill/>
          </a:ln>
        </p:spPr>
      </p:pic>
      <p:sp>
        <p:nvSpPr>
          <p:cNvPr id="934"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35"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TextShape 1"/>
          <p:cNvSpPr txBox="1"/>
          <p:nvPr/>
        </p:nvSpPr>
        <p:spPr>
          <a:xfrm>
            <a:off x="457200" y="205200"/>
            <a:ext cx="8228880" cy="858240"/>
          </a:xfrm>
          <a:prstGeom prst="rect">
            <a:avLst/>
          </a:prstGeom>
          <a:noFill/>
          <a:ln w="0">
            <a:noFill/>
          </a:ln>
        </p:spPr>
        <p:txBody>
          <a:bodyPr lIns="0" tIns="0" rIns="0" bIns="0" anchor="ctr">
            <a:noAutofit/>
          </a:bodyPr>
          <a:lstStyle/>
          <a:p>
            <a:pPr>
              <a:lnSpc>
                <a:spcPct val="90000"/>
              </a:lnSpc>
            </a:pPr>
            <a:r>
              <a:rPr lang="en-US" sz="2000" b="0" strike="noStrike" spc="-1">
                <a:solidFill>
                  <a:srgbClr val="000000"/>
                </a:solidFill>
                <a:latin typeface="Arial"/>
                <a:ea typeface="DejaVu Sans"/>
              </a:rPr>
              <a:t>Must see videos on the topic </a:t>
            </a:r>
            <a:endParaRPr lang="en-US" sz="2000" b="0" strike="noStrike" spc="-1">
              <a:solidFill>
                <a:srgbClr val="000000"/>
              </a:solidFill>
              <a:latin typeface="Arial"/>
            </a:endParaRPr>
          </a:p>
        </p:txBody>
      </p:sp>
      <p:sp>
        <p:nvSpPr>
          <p:cNvPr id="937" name="TextShape 2"/>
          <p:cNvSpPr txBox="1"/>
          <p:nvPr/>
        </p:nvSpPr>
        <p:spPr>
          <a:xfrm>
            <a:off x="205200" y="1289880"/>
            <a:ext cx="8228880" cy="2982600"/>
          </a:xfrm>
          <a:prstGeom prst="rect">
            <a:avLst/>
          </a:prstGeom>
          <a:noFill/>
          <a:ln w="0">
            <a:noFill/>
          </a:ln>
        </p:spPr>
        <p:txBody>
          <a:bodyPr lIns="0" tIns="0" rIns="0" bIns="0" anchor="ctr">
            <a:noAutofit/>
          </a:bodyPr>
          <a:lstStyle/>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a neural network?  </a:t>
            </a:r>
            <a:r>
              <a:rPr lang="en-US" sz="1400" b="0" u="sng" strike="noStrike" spc="-1">
                <a:solidFill>
                  <a:srgbClr val="0000FF"/>
                </a:solidFill>
                <a:uFillTx/>
                <a:latin typeface="Arial"/>
                <a:ea typeface="DejaVu Sans"/>
                <a:hlinkClick r:id="rId2"/>
              </a:rPr>
              <a:t>https://youtu.be/aircAruvnKk</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Gradient descent, </a:t>
            </a:r>
            <a:r>
              <a:rPr lang="en-US" sz="1400" b="0" u="sng" strike="noStrike" spc="-1">
                <a:solidFill>
                  <a:srgbClr val="0000FF"/>
                </a:solidFill>
                <a:uFillTx/>
                <a:latin typeface="Arial"/>
                <a:ea typeface="DejaVu Sans"/>
                <a:hlinkClick r:id="rId3"/>
              </a:rPr>
              <a:t>https://youtu.be/IHZwWFHWa-w</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backpropagation really doing? </a:t>
            </a:r>
            <a:r>
              <a:rPr lang="en-US" sz="1400" b="0" u="sng" strike="noStrike" spc="-1">
                <a:solidFill>
                  <a:srgbClr val="0000FF"/>
                </a:solidFill>
                <a:uFillTx/>
                <a:latin typeface="Arial"/>
                <a:ea typeface="DejaVu Sans"/>
                <a:hlinkClick r:id="rId4"/>
              </a:rPr>
              <a:t>https://youtu.be/Ilg3gGewQ5U</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Backpropagation calculus, </a:t>
            </a:r>
            <a:r>
              <a:rPr lang="en-US" sz="1400" b="0" u="sng" strike="noStrike" spc="-1">
                <a:solidFill>
                  <a:srgbClr val="0000FF"/>
                </a:solidFill>
                <a:uFillTx/>
                <a:latin typeface="Arial"/>
                <a:ea typeface="DejaVu Sans"/>
                <a:hlinkClick r:id="rId5"/>
              </a:rPr>
              <a:t>https://youtu.be/tIeHLnjs5U8</a:t>
            </a:r>
            <a:r>
              <a:rPr lang="en-US" sz="1400" b="0" strike="noStrike" spc="-1">
                <a:solidFill>
                  <a:srgbClr val="000000"/>
                </a:solidFill>
                <a:latin typeface="Arial"/>
                <a:ea typeface="DejaVu Sans"/>
              </a:rPr>
              <a:t> </a:t>
            </a:r>
            <a:endParaRPr lang="en-AU" sz="1400" b="0" strike="noStrike" spc="-1">
              <a:latin typeface="Arial"/>
            </a:endParaRPr>
          </a:p>
        </p:txBody>
      </p:sp>
      <p:pic>
        <p:nvPicPr>
          <p:cNvPr id="938" name="Picture 3"/>
          <p:cNvPicPr/>
          <p:nvPr/>
        </p:nvPicPr>
        <p:blipFill>
          <a:blip r:embed="rId6"/>
          <a:stretch/>
        </p:blipFill>
        <p:spPr>
          <a:xfrm>
            <a:off x="6838560" y="3501720"/>
            <a:ext cx="2099880" cy="1436040"/>
          </a:xfrm>
          <a:prstGeom prst="rect">
            <a:avLst/>
          </a:prstGeom>
          <a:ln w="0">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Must see videos on the topic</a:t>
            </a:r>
            <a:endParaRPr lang="en-AU" sz="2000" b="0" strike="noStrike" spc="-1">
              <a:latin typeface="Arial"/>
            </a:endParaRPr>
          </a:p>
        </p:txBody>
      </p:sp>
      <p:sp>
        <p:nvSpPr>
          <p:cNvPr id="940"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41"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
        <p:nvSpPr>
          <p:cNvPr id="942" name="CustomShape 3"/>
          <p:cNvSpPr/>
          <p:nvPr/>
        </p:nvSpPr>
        <p:spPr>
          <a:xfrm>
            <a:off x="205200" y="1318680"/>
            <a:ext cx="8228880" cy="244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a neural network?  </a:t>
            </a:r>
            <a:r>
              <a:rPr lang="en-US" sz="1400" b="0" u="sng" strike="noStrike" spc="-1">
                <a:solidFill>
                  <a:srgbClr val="0000FF"/>
                </a:solidFill>
                <a:uFillTx/>
                <a:latin typeface="Arial"/>
                <a:ea typeface="DejaVu Sans"/>
                <a:hlinkClick r:id="rId3"/>
              </a:rPr>
              <a:t>https://youtu.be/aircAruvnKk</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Gradient descent, </a:t>
            </a:r>
            <a:r>
              <a:rPr lang="en-US" sz="1400" b="0" u="sng" strike="noStrike" spc="-1">
                <a:solidFill>
                  <a:srgbClr val="0000FF"/>
                </a:solidFill>
                <a:uFillTx/>
                <a:latin typeface="Arial"/>
                <a:ea typeface="DejaVu Sans"/>
                <a:hlinkClick r:id="rId4"/>
              </a:rPr>
              <a:t>https://youtu.be/IHZwWFHWa-w</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backpropagation really doing? </a:t>
            </a:r>
            <a:r>
              <a:rPr lang="en-US" sz="1400" b="0" u="sng" strike="noStrike" spc="-1">
                <a:solidFill>
                  <a:srgbClr val="0000FF"/>
                </a:solidFill>
                <a:uFillTx/>
                <a:latin typeface="Arial"/>
                <a:ea typeface="DejaVu Sans"/>
                <a:hlinkClick r:id="rId5"/>
              </a:rPr>
              <a:t>https://youtu.be/Ilg3gGewQ5U</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Backpropagation calculus, </a:t>
            </a:r>
            <a:r>
              <a:rPr lang="en-US" sz="1400" b="0" u="sng" strike="noStrike" spc="-1">
                <a:solidFill>
                  <a:srgbClr val="0000FF"/>
                </a:solidFill>
                <a:uFillTx/>
                <a:latin typeface="Arial"/>
                <a:ea typeface="DejaVu Sans"/>
                <a:hlinkClick r:id="rId6"/>
              </a:rPr>
              <a:t>https://youtu.be/tIeHLnjs5U8</a:t>
            </a:r>
            <a:r>
              <a:rPr lang="en-US" sz="1400" b="0" strike="noStrike" spc="-1">
                <a:solidFill>
                  <a:srgbClr val="000000"/>
                </a:solidFill>
                <a:latin typeface="Arial"/>
                <a:ea typeface="DejaVu Sans"/>
              </a:rPr>
              <a:t> </a:t>
            </a:r>
            <a:endParaRPr lang="en-AU" sz="1400" b="0" strike="noStrike" spc="-1">
              <a:latin typeface="Arial"/>
            </a:endParaRPr>
          </a:p>
        </p:txBody>
      </p:sp>
      <p:pic>
        <p:nvPicPr>
          <p:cNvPr id="943" name="Picture 6"/>
          <p:cNvPicPr/>
          <p:nvPr/>
        </p:nvPicPr>
        <p:blipFill>
          <a:blip r:embed="rId7"/>
          <a:stretch/>
        </p:blipFill>
        <p:spPr>
          <a:xfrm>
            <a:off x="6838560" y="3501720"/>
            <a:ext cx="2099880" cy="1436040"/>
          </a:xfrm>
          <a:prstGeom prst="rect">
            <a:avLst/>
          </a:prstGeom>
          <a:ln w="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45"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46"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4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ustomShape 1"/>
          <p:cNvSpPr/>
          <p:nvPr/>
        </p:nvSpPr>
        <p:spPr>
          <a:xfrm>
            <a:off x="1605600" y="1612080"/>
            <a:ext cx="6948720" cy="112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1000"/>
          </a:bodyPr>
          <a:lstStyle/>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artificial neural networks and discuss architectures specially designed for images, sequence data and structured data.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the main concepts of deep learning and provide everyday industry examples.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Present the practical strategies to train neural networks.</a:t>
            </a:r>
            <a:endParaRPr lang="en-AU" sz="1600" b="0" strike="noStrike" spc="-1">
              <a:latin typeface="Arial"/>
            </a:endParaRPr>
          </a:p>
        </p:txBody>
      </p:sp>
      <p:sp>
        <p:nvSpPr>
          <p:cNvPr id="422" name="CustomShape 2"/>
          <p:cNvSpPr/>
          <p:nvPr/>
        </p:nvSpPr>
        <p:spPr>
          <a:xfrm>
            <a:off x="5203800" y="226080"/>
            <a:ext cx="18367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9</a:t>
            </a:r>
            <a:endParaRPr lang="en-AU" sz="2000" b="0" strike="noStrike" spc="-1">
              <a:latin typeface="Arial"/>
            </a:endParaRPr>
          </a:p>
        </p:txBody>
      </p:sp>
      <p:sp>
        <p:nvSpPr>
          <p:cNvPr id="423" name="CustomShape 3"/>
          <p:cNvSpPr/>
          <p:nvPr/>
        </p:nvSpPr>
        <p:spPr>
          <a:xfrm>
            <a:off x="1605600" y="3420360"/>
            <a:ext cx="6948720" cy="1501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Appreciate the powerful framework given by neural networks and deep learning techniques.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Recognise what types of data are required by such algorithms.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Have the general idea about how to train a neural network.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Know how to develop a project for classification/forecast with deep learning.</a:t>
            </a:r>
            <a:endParaRPr lang="en-AU" sz="1600" b="0" strike="noStrike" spc="-1">
              <a:latin typeface="Arial"/>
            </a:endParaRPr>
          </a:p>
        </p:txBody>
      </p:sp>
      <p:pic>
        <p:nvPicPr>
          <p:cNvPr id="424" name="Picture 6"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4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5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5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52"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a:t>
            </a:r>
            <a:r>
              <a:rPr lang="en-US" sz="1400" b="0" strike="noStrike" spc="-1">
                <a:solidFill>
                  <a:srgbClr val="EC1C24"/>
                </a:solidFill>
                <a:latin typeface="Calibri"/>
                <a:ea typeface="Calibri"/>
              </a:rPr>
              <a:t>(Hierarchical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5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5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56"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5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5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6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6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62"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6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6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66"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6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a:t>
            </a:r>
            <a:r>
              <a:rPr lang="en-US" sz="1400" b="0" strike="noStrike" spc="-1">
                <a:solidFill>
                  <a:srgbClr val="D9D9D9"/>
                </a:solidFill>
                <a:latin typeface="Calibri"/>
                <a:ea typeface="Calibri"/>
              </a:rPr>
              <a:t> 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6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7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7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sp>
        <p:nvSpPr>
          <p:cNvPr id="972" name="CustomShape 5"/>
          <p:cNvSpPr/>
          <p:nvPr/>
        </p:nvSpPr>
        <p:spPr>
          <a:xfrm>
            <a:off x="672120" y="4538160"/>
            <a:ext cx="8127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0000"/>
                </a:solidFill>
                <a:latin typeface="Calibri"/>
                <a:ea typeface="Calibri"/>
              </a:rPr>
              <a:t>* In theory, we could use cross-validation but it costs a lot of time and computations</a:t>
            </a:r>
            <a:endParaRPr lang="en-AU" sz="1800" b="0" strike="noStrike" spc="-1">
              <a:latin typeface="Arial"/>
            </a:endParaRPr>
          </a:p>
        </p:txBody>
      </p:sp>
      <p:pic>
        <p:nvPicPr>
          <p:cNvPr id="973"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75"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76"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77"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Vanishing gradients problem (or the related, exploding gradients problem) that makes lower layers very hard to train</a:t>
            </a:r>
            <a:r>
              <a:rPr lang="en-US" sz="1400" b="0" strike="noStrike" spc="-1">
                <a:solidFill>
                  <a:srgbClr val="0F1137"/>
                </a:solidFill>
                <a:latin typeface="Calibri"/>
                <a:ea typeface="Calibri"/>
              </a:rPr>
              <a:t>: </a:t>
            </a:r>
            <a:r>
              <a:rPr lang="en-US" sz="1400" b="0" i="1" strike="noStrike" spc="-1">
                <a:solidFill>
                  <a:srgbClr val="0F1137"/>
                </a:solidFill>
                <a:latin typeface="Calibri"/>
                <a:ea typeface="Calibri"/>
              </a:rPr>
              <a:t>backpropagation works by going from the output layer to the input layer. It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7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8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8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82"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Vanishing gradients problem (or the related, exploding gradients problem) that makes lower layers very hard to train</a:t>
            </a:r>
            <a:r>
              <a:rPr lang="en-US" sz="1400" b="0" strike="noStrike" spc="-1">
                <a:solidFill>
                  <a:srgbClr val="0F1137"/>
                </a:solidFill>
                <a:latin typeface="Calibri"/>
                <a:ea typeface="Calibri"/>
              </a:rPr>
              <a:t>: </a:t>
            </a:r>
            <a:r>
              <a:rPr lang="en-US" sz="1400" b="0" i="1" strike="noStrike" spc="-1">
                <a:solidFill>
                  <a:srgbClr val="0F1137"/>
                </a:solidFill>
                <a:latin typeface="Calibri"/>
                <a:ea typeface="Calibri"/>
              </a:rPr>
              <a:t>backpropagation works by going from the output layer to the input layer. It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8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8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86" name="CustomShape 4"/>
          <p:cNvSpPr/>
          <p:nvPr/>
        </p:nvSpPr>
        <p:spPr>
          <a:xfrm>
            <a:off x="855720" y="2626560"/>
            <a:ext cx="705420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strategies to solve vanishing/exploding gradients problem</a:t>
            </a:r>
            <a:endParaRPr lang="en-AU" sz="2000" b="0" strike="noStrike" spc="-1">
              <a:latin typeface="Arial"/>
            </a:endParaRPr>
          </a:p>
        </p:txBody>
      </p:sp>
      <p:sp>
        <p:nvSpPr>
          <p:cNvPr id="987"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88"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CustomShape 1"/>
          <p:cNvSpPr/>
          <p:nvPr/>
        </p:nvSpPr>
        <p:spPr>
          <a:xfrm>
            <a:off x="463320" y="1799640"/>
            <a:ext cx="7043760" cy="312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4000"/>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Input normalization (zero mean and unit std)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Xavier/Glorot weight initialization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Nonsaturating activation functions: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Exponential Linear Unit (ELU)        Leaky ReLU</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Batch Normalization: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Zero-centre and normalization of the inputs in each layer before activation function is computed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1" strike="noStrike" spc="-1">
                <a:solidFill>
                  <a:srgbClr val="0F1137"/>
                </a:solidFill>
                <a:latin typeface="Calibri"/>
                <a:ea typeface="Calibri"/>
              </a:rPr>
              <a:t>Gradient clipping:</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Used for exploding gradients</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Rescale gradients to prevent they exceed a maximum threshold</a:t>
            </a:r>
            <a:endParaRPr lang="en-AU" sz="1400" b="0" strike="noStrike" spc="-1">
              <a:latin typeface="Arial"/>
            </a:endParaRPr>
          </a:p>
        </p:txBody>
      </p:sp>
      <p:sp>
        <p:nvSpPr>
          <p:cNvPr id="990"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Strategies to solve vanishing/exploding gradients problems: </a:t>
            </a:r>
            <a:endParaRPr lang="en-AU" sz="1400" b="0" strike="noStrike" spc="-1">
              <a:latin typeface="Arial"/>
            </a:endParaRPr>
          </a:p>
        </p:txBody>
      </p:sp>
      <p:sp>
        <p:nvSpPr>
          <p:cNvPr id="991"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92"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93"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994" name="Picture 20" descr="A close up of a map&#10;&#10;Description generated with very high confidence"/>
          <p:cNvPicPr/>
          <p:nvPr/>
        </p:nvPicPr>
        <p:blipFill>
          <a:blip r:embed="rId3"/>
          <a:stretch/>
        </p:blipFill>
        <p:spPr>
          <a:xfrm>
            <a:off x="5923800" y="972360"/>
            <a:ext cx="1979640" cy="1244880"/>
          </a:xfrm>
          <a:prstGeom prst="rect">
            <a:avLst/>
          </a:prstGeom>
          <a:ln w="0">
            <a:noFill/>
          </a:ln>
        </p:spPr>
      </p:pic>
      <p:pic>
        <p:nvPicPr>
          <p:cNvPr id="995" name="Picture 22" descr="A close up of a map&#10;&#10;Description generated with very high confidence"/>
          <p:cNvPicPr/>
          <p:nvPr/>
        </p:nvPicPr>
        <p:blipFill>
          <a:blip r:embed="rId4"/>
          <a:stretch/>
        </p:blipFill>
        <p:spPr>
          <a:xfrm>
            <a:off x="4971240" y="2270520"/>
            <a:ext cx="1919160" cy="1207440"/>
          </a:xfrm>
          <a:prstGeom prst="rect">
            <a:avLst/>
          </a:prstGeom>
          <a:ln w="0">
            <a:noFill/>
          </a:ln>
        </p:spPr>
      </p:pic>
      <p:pic>
        <p:nvPicPr>
          <p:cNvPr id="996" name="Picture 24" descr="A screenshot of a cell phone&#10;&#10;Description generated with very high confidence"/>
          <p:cNvPicPr/>
          <p:nvPr/>
        </p:nvPicPr>
        <p:blipFill>
          <a:blip r:embed="rId5"/>
          <a:stretch/>
        </p:blipFill>
        <p:spPr>
          <a:xfrm>
            <a:off x="7148880" y="2275920"/>
            <a:ext cx="1936440" cy="120024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98"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99"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00"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01"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02"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Recap.</a:t>
            </a:r>
            <a:endParaRPr lang="en-AU" sz="2000" b="0" strike="noStrike" spc="-1">
              <a:latin typeface="Arial"/>
            </a:endParaRPr>
          </a:p>
        </p:txBody>
      </p:sp>
      <p:sp>
        <p:nvSpPr>
          <p:cNvPr id="426" name="CustomShape 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427" name="Picture 6" descr="CORE-Skills-ICONS-5.png"/>
          <p:cNvPicPr/>
          <p:nvPr/>
        </p:nvPicPr>
        <p:blipFill>
          <a:blip r:embed="rId2"/>
          <a:stretch/>
        </p:blipFill>
        <p:spPr>
          <a:xfrm>
            <a:off x="209520" y="0"/>
            <a:ext cx="872640" cy="872640"/>
          </a:xfrm>
          <a:prstGeom prst="rect">
            <a:avLst/>
          </a:prstGeom>
          <a:ln w="0">
            <a:noFill/>
          </a:ln>
        </p:spPr>
      </p:pic>
      <p:grpSp>
        <p:nvGrpSpPr>
          <p:cNvPr id="428" name="Group 3"/>
          <p:cNvGrpSpPr/>
          <p:nvPr/>
        </p:nvGrpSpPr>
        <p:grpSpPr>
          <a:xfrm>
            <a:off x="646560" y="1290600"/>
            <a:ext cx="7669800" cy="3741840"/>
            <a:chOff x="646560" y="1290600"/>
            <a:chExt cx="7669800" cy="3741840"/>
          </a:xfrm>
        </p:grpSpPr>
        <p:sp>
          <p:nvSpPr>
            <p:cNvPr id="429" name="CustomShape 4"/>
            <p:cNvSpPr/>
            <p:nvPr/>
          </p:nvSpPr>
          <p:spPr>
            <a:xfrm>
              <a:off x="1632960" y="1290600"/>
              <a:ext cx="2267280" cy="463680"/>
            </a:xfrm>
            <a:prstGeom prst="rect">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Calibri"/>
                  <a:ea typeface="DejaVu Sans"/>
                </a:rPr>
                <a:t>UNKOWN TARGET FUNCTION</a:t>
              </a:r>
              <a:endParaRPr lang="en-AU" sz="1200" b="0" strike="noStrike" spc="-1">
                <a:latin typeface="Arial"/>
              </a:endParaRPr>
            </a:p>
            <a:p>
              <a:pPr algn="ctr">
                <a:lnSpc>
                  <a:spcPct val="100000"/>
                </a:lnSpc>
              </a:pPr>
              <a:endParaRPr lang="en-AU" sz="1200" b="0" strike="noStrike" spc="-1">
                <a:latin typeface="Arial"/>
              </a:endParaRPr>
            </a:p>
          </p:txBody>
        </p:sp>
        <p:sp>
          <p:nvSpPr>
            <p:cNvPr id="430" name="CustomShape 5"/>
            <p:cNvSpPr/>
            <p:nvPr/>
          </p:nvSpPr>
          <p:spPr>
            <a:xfrm>
              <a:off x="2748600" y="220032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31" name="CustomShape 6"/>
            <p:cNvSpPr/>
            <p:nvPr/>
          </p:nvSpPr>
          <p:spPr>
            <a:xfrm>
              <a:off x="1580400" y="1807560"/>
              <a:ext cx="235404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ideal formula to predict when to replace a component)</a:t>
              </a:r>
              <a:endParaRPr lang="en-AU" sz="1200" b="0" strike="noStrike" spc="-1">
                <a:latin typeface="Arial"/>
              </a:endParaRPr>
            </a:p>
          </p:txBody>
        </p:sp>
        <p:sp>
          <p:nvSpPr>
            <p:cNvPr id="432" name="CustomShape 7"/>
            <p:cNvSpPr/>
            <p:nvPr/>
          </p:nvSpPr>
          <p:spPr>
            <a:xfrm>
              <a:off x="1718280" y="2753280"/>
              <a:ext cx="2046960" cy="115848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nSpc>
                  <a:spcPct val="100000"/>
                </a:lnSpc>
              </a:pPr>
              <a:r>
                <a:rPr lang="en-US" sz="1600" b="1" strike="noStrike" spc="-1">
                  <a:solidFill>
                    <a:srgbClr val="000000"/>
                  </a:solidFill>
                  <a:latin typeface="Calibri"/>
                  <a:ea typeface="DejaVu Sans"/>
                </a:rPr>
                <a:t>TRAINING EXAMPLES </a:t>
              </a:r>
              <a:r>
                <a:rPr lang="en-US" sz="1200" b="0" strike="noStrike" spc="-1">
                  <a:solidFill>
                    <a:srgbClr val="000000"/>
                  </a:solidFill>
                  <a:latin typeface="Calibri"/>
                  <a:ea typeface="DejaVu Sans"/>
                </a:rPr>
                <a:t>,…</a:t>
              </a:r>
              <a:r>
                <a:rPr lang="pt-BR" sz="1200" b="0" strike="noStrike" spc="-1">
                  <a:solidFill>
                    <a:srgbClr val="000000"/>
                  </a:solidFill>
                  <a:latin typeface="Calibri"/>
                  <a:ea typeface="DejaVu Sans"/>
                </a:rPr>
                <a:t>,</a:t>
              </a:r>
              <a:endParaRPr lang="en-AU" sz="1200" b="0" strike="noStrike" spc="-1">
                <a:latin typeface="Arial"/>
              </a:endParaRPr>
            </a:p>
          </p:txBody>
        </p:sp>
        <p:sp>
          <p:nvSpPr>
            <p:cNvPr id="433" name="CustomShape 8"/>
            <p:cNvSpPr/>
            <p:nvPr/>
          </p:nvSpPr>
          <p:spPr>
            <a:xfrm>
              <a:off x="1573920" y="3880440"/>
              <a:ext cx="235404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historical records of maintenance)</a:t>
              </a:r>
              <a:endParaRPr lang="en-AU" sz="1200" b="0" strike="noStrike" spc="-1">
                <a:latin typeface="Arial"/>
              </a:endParaRPr>
            </a:p>
          </p:txBody>
        </p:sp>
        <p:grpSp>
          <p:nvGrpSpPr>
            <p:cNvPr id="434" name="Group 9"/>
            <p:cNvGrpSpPr/>
            <p:nvPr/>
          </p:nvGrpSpPr>
          <p:grpSpPr>
            <a:xfrm>
              <a:off x="2473560" y="3219480"/>
              <a:ext cx="796680" cy="582480"/>
              <a:chOff x="2473560" y="3219480"/>
              <a:chExt cx="796680" cy="582480"/>
            </a:xfrm>
          </p:grpSpPr>
          <p:sp>
            <p:nvSpPr>
              <p:cNvPr id="435" name="CustomShape 10"/>
              <p:cNvSpPr/>
              <p:nvPr/>
            </p:nvSpPr>
            <p:spPr>
              <a:xfrm flipV="1">
                <a:off x="2477520" y="3219120"/>
                <a:ext cx="5040" cy="572040"/>
              </a:xfrm>
              <a:custGeom>
                <a:avLst/>
                <a:gdLst/>
                <a:ahLst/>
                <a:cxnLst/>
                <a:rect l="l" t="t" r="r" b="b"/>
                <a:pathLst>
                  <a:path w="21600" h="21600">
                    <a:moveTo>
                      <a:pt x="0" y="0"/>
                    </a:moveTo>
                    <a:lnTo>
                      <a:pt x="21600" y="21600"/>
                    </a:lnTo>
                  </a:path>
                </a:pathLst>
              </a:custGeom>
              <a:solidFill>
                <a:schemeClr val="tx1"/>
              </a:solid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436" name="Group 11"/>
              <p:cNvGrpSpPr/>
              <p:nvPr/>
            </p:nvGrpSpPr>
            <p:grpSpPr>
              <a:xfrm>
                <a:off x="2473560" y="3436200"/>
                <a:ext cx="796680" cy="365760"/>
                <a:chOff x="2473560" y="3436200"/>
                <a:chExt cx="796680" cy="365760"/>
              </a:xfrm>
            </p:grpSpPr>
            <p:sp>
              <p:nvSpPr>
                <p:cNvPr id="437" name="CustomShape 12"/>
                <p:cNvSpPr/>
                <p:nvPr/>
              </p:nvSpPr>
              <p:spPr>
                <a:xfrm>
                  <a:off x="2473560" y="3801600"/>
                  <a:ext cx="796680" cy="360"/>
                </a:xfrm>
                <a:custGeom>
                  <a:avLst/>
                  <a:gdLst/>
                  <a:ahLst/>
                  <a:cxnLst/>
                  <a:rect l="l" t="t" r="r" b="b"/>
                  <a:pathLst>
                    <a:path w="21600" h="21600">
                      <a:moveTo>
                        <a:pt x="0" y="0"/>
                      </a:moveTo>
                      <a:lnTo>
                        <a:pt x="21600" y="21600"/>
                      </a:lnTo>
                    </a:path>
                  </a:pathLst>
                </a:custGeom>
                <a:no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438" name="Group 13"/>
                <p:cNvGrpSpPr/>
                <p:nvPr/>
              </p:nvGrpSpPr>
              <p:grpSpPr>
                <a:xfrm>
                  <a:off x="2541960" y="3436200"/>
                  <a:ext cx="490680" cy="268200"/>
                  <a:chOff x="2541960" y="3436200"/>
                  <a:chExt cx="490680" cy="268200"/>
                </a:xfrm>
              </p:grpSpPr>
              <p:sp>
                <p:nvSpPr>
                  <p:cNvPr id="439" name="CustomShape 14"/>
                  <p:cNvSpPr/>
                  <p:nvPr/>
                </p:nvSpPr>
                <p:spPr>
                  <a:xfrm>
                    <a:off x="2543760" y="362844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0" name="CustomShape 15"/>
                  <p:cNvSpPr/>
                  <p:nvPr/>
                </p:nvSpPr>
                <p:spPr>
                  <a:xfrm>
                    <a:off x="2607840" y="349776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1" name="CustomShape 16"/>
                  <p:cNvSpPr/>
                  <p:nvPr/>
                </p:nvSpPr>
                <p:spPr>
                  <a:xfrm>
                    <a:off x="2541960" y="343944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2" name="CustomShape 17"/>
                  <p:cNvSpPr/>
                  <p:nvPr/>
                </p:nvSpPr>
                <p:spPr>
                  <a:xfrm>
                    <a:off x="2726280" y="343620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3" name="CustomShape 18"/>
                  <p:cNvSpPr/>
                  <p:nvPr/>
                </p:nvSpPr>
                <p:spPr>
                  <a:xfrm>
                    <a:off x="2686320" y="353592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4" name="CustomShape 19"/>
                  <p:cNvSpPr/>
                  <p:nvPr/>
                </p:nvSpPr>
                <p:spPr>
                  <a:xfrm>
                    <a:off x="2824200" y="354816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5" name="CustomShape 20"/>
                  <p:cNvSpPr/>
                  <p:nvPr/>
                </p:nvSpPr>
                <p:spPr>
                  <a:xfrm>
                    <a:off x="2952360" y="349632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grpSp>
        <p:sp>
          <p:nvSpPr>
            <p:cNvPr id="446" name="CustomShape 21"/>
            <p:cNvSpPr/>
            <p:nvPr/>
          </p:nvSpPr>
          <p:spPr>
            <a:xfrm>
              <a:off x="646560" y="2183760"/>
              <a:ext cx="924120" cy="568800"/>
            </a:xfrm>
            <a:prstGeom prst="rect">
              <a:avLst/>
            </a:prstGeom>
            <a:gradFill rotWithShape="0">
              <a:gsLst>
                <a:gs pos="0">
                  <a:srgbClr val="FEF0F8"/>
                </a:gs>
                <a:gs pos="100000">
                  <a:srgbClr val="F377C4"/>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Calibri"/>
                  <a:ea typeface="DejaVu Sans"/>
                </a:rPr>
                <a:t>STUDY THE</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PROBLEM</a:t>
              </a:r>
              <a:endParaRPr lang="en-AU" sz="1200" b="0" strike="noStrike" spc="-1">
                <a:latin typeface="Arial"/>
              </a:endParaRPr>
            </a:p>
          </p:txBody>
        </p:sp>
        <p:sp>
          <p:nvSpPr>
            <p:cNvPr id="447" name="CustomShape 22"/>
            <p:cNvSpPr/>
            <p:nvPr/>
          </p:nvSpPr>
          <p:spPr>
            <a:xfrm>
              <a:off x="1109520" y="3313800"/>
              <a:ext cx="5868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48" name="CustomShape 23"/>
            <p:cNvSpPr/>
            <p:nvPr/>
          </p:nvSpPr>
          <p:spPr>
            <a:xfrm>
              <a:off x="4166280" y="3040560"/>
              <a:ext cx="1120680" cy="594720"/>
            </a:xfrm>
            <a:prstGeom prst="rect">
              <a:avLst/>
            </a:prstGeom>
            <a:gradFill rotWithShape="0">
              <a:gsLst>
                <a:gs pos="0">
                  <a:srgbClr val="D19500"/>
                </a:gs>
                <a:gs pos="100000">
                  <a:srgbClr val="A47500"/>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LEARNING </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ALGORITHM</a:t>
              </a:r>
              <a:endParaRPr lang="en-AU" sz="1400" b="0" strike="noStrike" spc="-1">
                <a:latin typeface="Arial"/>
              </a:endParaRPr>
            </a:p>
          </p:txBody>
        </p:sp>
        <p:sp>
          <p:nvSpPr>
            <p:cNvPr id="449" name="CustomShape 24"/>
            <p:cNvSpPr/>
            <p:nvPr/>
          </p:nvSpPr>
          <p:spPr>
            <a:xfrm>
              <a:off x="5453640" y="1910880"/>
              <a:ext cx="1322280" cy="52380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gn="ctr">
                <a:lnSpc>
                  <a:spcPct val="100000"/>
                </a:lnSpc>
              </a:pPr>
              <a:r>
                <a:rPr lang="en-US" sz="1600" b="1" strike="noStrike" spc="-1">
                  <a:solidFill>
                    <a:srgbClr val="000000"/>
                  </a:solidFill>
                  <a:latin typeface="Calibri"/>
                  <a:ea typeface="DejaVu Sans"/>
                </a:rPr>
                <a:t>TEST DATA</a:t>
              </a:r>
              <a:endParaRPr lang="en-AU" sz="1600" b="0" strike="noStrike" spc="-1">
                <a:latin typeface="Arial"/>
              </a:endParaRPr>
            </a:p>
            <a:p>
              <a:pPr algn="ctr">
                <a:lnSpc>
                  <a:spcPct val="100000"/>
                </a:lnSpc>
              </a:pPr>
              <a:endParaRPr lang="en-AU" sz="1600" b="0" strike="noStrike" spc="-1">
                <a:latin typeface="Arial"/>
              </a:endParaRPr>
            </a:p>
          </p:txBody>
        </p:sp>
        <p:sp>
          <p:nvSpPr>
            <p:cNvPr id="450" name="CustomShape 25"/>
            <p:cNvSpPr/>
            <p:nvPr/>
          </p:nvSpPr>
          <p:spPr>
            <a:xfrm>
              <a:off x="5684040" y="3035160"/>
              <a:ext cx="1018800" cy="594720"/>
            </a:xfrm>
            <a:prstGeom prst="rect">
              <a:avLst/>
            </a:prstGeom>
            <a:gradFill rotWithShape="0">
              <a:gsLst>
                <a:gs pos="0">
                  <a:srgbClr val="5A5B5A"/>
                </a:gs>
                <a:gs pos="100000">
                  <a:srgbClr val="474747"/>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Calibri"/>
                  <a:ea typeface="DejaVu Sans"/>
                </a:rPr>
                <a:t>EVALUATE</a:t>
              </a:r>
              <a:endParaRPr lang="en-AU" sz="1600" b="0" strike="noStrike" spc="-1">
                <a:latin typeface="Arial"/>
              </a:endParaRPr>
            </a:p>
          </p:txBody>
        </p:sp>
        <p:sp>
          <p:nvSpPr>
            <p:cNvPr id="451" name="CustomShape 26"/>
            <p:cNvSpPr/>
            <p:nvPr/>
          </p:nvSpPr>
          <p:spPr>
            <a:xfrm>
              <a:off x="6125040" y="256068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2" name="CustomShape 27"/>
            <p:cNvSpPr/>
            <p:nvPr/>
          </p:nvSpPr>
          <p:spPr>
            <a:xfrm>
              <a:off x="5582520" y="4167360"/>
              <a:ext cx="1120680" cy="594720"/>
            </a:xfrm>
            <a:prstGeom prst="rect">
              <a:avLst/>
            </a:prstGeom>
            <a:gradFill rotWithShape="0">
              <a:gsLst>
                <a:gs pos="0">
                  <a:srgbClr val="F7F7F7"/>
                </a:gs>
                <a:gs pos="100000">
                  <a:srgbClr val="BABABA"/>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Calibri"/>
                  <a:ea typeface="DejaVu Sans"/>
                </a:rPr>
                <a:t>ANALYZE </a:t>
              </a:r>
              <a:endParaRPr lang="en-AU" sz="1600" b="0" strike="noStrike" spc="-1">
                <a:latin typeface="Arial"/>
              </a:endParaRPr>
            </a:p>
            <a:p>
              <a:pPr algn="ctr">
                <a:lnSpc>
                  <a:spcPct val="100000"/>
                </a:lnSpc>
              </a:pPr>
              <a:r>
                <a:rPr lang="en-US" sz="1600" b="0" strike="noStrike" spc="-1">
                  <a:solidFill>
                    <a:srgbClr val="000000"/>
                  </a:solidFill>
                  <a:latin typeface="Calibri"/>
                  <a:ea typeface="DejaVu Sans"/>
                </a:rPr>
                <a:t>ERRORS</a:t>
              </a:r>
              <a:endParaRPr lang="en-AU" sz="1600" b="0" strike="noStrike" spc="-1">
                <a:latin typeface="Arial"/>
              </a:endParaRPr>
            </a:p>
          </p:txBody>
        </p:sp>
        <p:sp>
          <p:nvSpPr>
            <p:cNvPr id="453" name="CustomShape 28"/>
            <p:cNvSpPr/>
            <p:nvPr/>
          </p:nvSpPr>
          <p:spPr>
            <a:xfrm>
              <a:off x="7113960" y="3015720"/>
              <a:ext cx="1202400" cy="594720"/>
            </a:xfrm>
            <a:prstGeom prst="rect">
              <a:avLst/>
            </a:prstGeom>
            <a:gradFill rotWithShape="0">
              <a:gsLst>
                <a:gs pos="0">
                  <a:srgbClr val="169E8F"/>
                </a:gs>
                <a:gs pos="100000">
                  <a:srgbClr val="117C71"/>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APPLY</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SOLUTION</a:t>
              </a:r>
              <a:endParaRPr lang="en-AU" sz="1400" b="0" strike="noStrike" spc="-1">
                <a:latin typeface="Arial"/>
              </a:endParaRPr>
            </a:p>
            <a:p>
              <a:pPr algn="ctr">
                <a:lnSpc>
                  <a:spcPct val="100000"/>
                </a:lnSpc>
              </a:pPr>
              <a:endParaRPr lang="en-AU" sz="1400" b="0" strike="noStrike" spc="-1">
                <a:latin typeface="Arial"/>
              </a:endParaRPr>
            </a:p>
          </p:txBody>
        </p:sp>
        <p:sp>
          <p:nvSpPr>
            <p:cNvPr id="454" name="CustomShape 29"/>
            <p:cNvSpPr/>
            <p:nvPr/>
          </p:nvSpPr>
          <p:spPr>
            <a:xfrm>
              <a:off x="3784680" y="333324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5" name="CustomShape 30"/>
            <p:cNvSpPr/>
            <p:nvPr/>
          </p:nvSpPr>
          <p:spPr>
            <a:xfrm>
              <a:off x="5288400" y="333864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6" name="CustomShape 31"/>
            <p:cNvSpPr/>
            <p:nvPr/>
          </p:nvSpPr>
          <p:spPr>
            <a:xfrm>
              <a:off x="6729480" y="331380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7" name="CustomShape 32"/>
            <p:cNvSpPr/>
            <p:nvPr/>
          </p:nvSpPr>
          <p:spPr>
            <a:xfrm>
              <a:off x="6779520" y="3004920"/>
              <a:ext cx="249840" cy="21420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8" name="CustomShape 33"/>
            <p:cNvSpPr/>
            <p:nvPr/>
          </p:nvSpPr>
          <p:spPr>
            <a:xfrm>
              <a:off x="6120360" y="368424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9" name="CustomShape 34"/>
            <p:cNvSpPr/>
            <p:nvPr/>
          </p:nvSpPr>
          <p:spPr>
            <a:xfrm>
              <a:off x="6250320" y="3805560"/>
              <a:ext cx="249840" cy="21420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60" name="Line 35"/>
            <p:cNvSpPr/>
            <p:nvPr/>
          </p:nvSpPr>
          <p:spPr>
            <a:xfrm>
              <a:off x="1109520" y="2769840"/>
              <a:ext cx="0" cy="54684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1" name="Line 36"/>
            <p:cNvSpPr/>
            <p:nvPr/>
          </p:nvSpPr>
          <p:spPr>
            <a:xfrm flipH="1" flipV="1">
              <a:off x="1106280" y="4491720"/>
              <a:ext cx="4459320" cy="540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2" name="Line 37"/>
            <p:cNvSpPr/>
            <p:nvPr/>
          </p:nvSpPr>
          <p:spPr>
            <a:xfrm flipV="1">
              <a:off x="1109520" y="3496320"/>
              <a:ext cx="0" cy="100188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3" name="CustomShape 38"/>
            <p:cNvSpPr/>
            <p:nvPr/>
          </p:nvSpPr>
          <p:spPr>
            <a:xfrm>
              <a:off x="1109520" y="3513960"/>
              <a:ext cx="57024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4" name="CustomShape 39"/>
            <p:cNvSpPr/>
            <p:nvPr/>
          </p:nvSpPr>
          <p:spPr>
            <a:xfrm>
              <a:off x="2975760" y="4688640"/>
              <a:ext cx="3524400" cy="34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2001"/>
                </a:lnSpc>
              </a:pPr>
              <a:r>
                <a:rPr lang="en-US" sz="1600" b="1" strike="noStrike" spc="-1">
                  <a:solidFill>
                    <a:srgbClr val="B07D00"/>
                  </a:solidFill>
                  <a:latin typeface="Calibri"/>
                  <a:ea typeface="DejaVu Sans"/>
                </a:rPr>
                <a:t>Today</a:t>
              </a:r>
              <a:r>
                <a:rPr lang="en-US" sz="1600" b="0" strike="noStrike" spc="-1">
                  <a:solidFill>
                    <a:srgbClr val="B07D00"/>
                  </a:solidFill>
                  <a:latin typeface="Calibri"/>
                  <a:ea typeface="DejaVu Sans"/>
                </a:rPr>
                <a:t>: ANNs and  deep learning.</a:t>
              </a:r>
              <a:endParaRPr lang="en-AU" sz="1600" b="0" strike="noStrike" spc="-1">
                <a:latin typeface="Arial"/>
              </a:endParaRPr>
            </a:p>
          </p:txBody>
        </p:sp>
        <p:sp>
          <p:nvSpPr>
            <p:cNvPr id="465" name="CustomShape 40"/>
            <p:cNvSpPr/>
            <p:nvPr/>
          </p:nvSpPr>
          <p:spPr>
            <a:xfrm flipH="1" flipV="1">
              <a:off x="4164840" y="2703600"/>
              <a:ext cx="250200" cy="261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6" name="CustomShape 41"/>
            <p:cNvSpPr/>
            <p:nvPr/>
          </p:nvSpPr>
          <p:spPr>
            <a:xfrm flipV="1">
              <a:off x="4727160" y="2654280"/>
              <a:ext cx="360" cy="334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7" name="CustomShape 42"/>
            <p:cNvSpPr/>
            <p:nvPr/>
          </p:nvSpPr>
          <p:spPr>
            <a:xfrm flipV="1">
              <a:off x="5044680" y="2703600"/>
              <a:ext cx="140760" cy="280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8" name="CustomShape 43"/>
            <p:cNvSpPr/>
            <p:nvPr/>
          </p:nvSpPr>
          <p:spPr>
            <a:xfrm>
              <a:off x="3668760" y="2345040"/>
              <a:ext cx="6598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K-NN</a:t>
              </a:r>
              <a:endParaRPr lang="en-AU" sz="1800" b="0" strike="noStrike" spc="-1">
                <a:latin typeface="Arial"/>
              </a:endParaRPr>
            </a:p>
          </p:txBody>
        </p:sp>
        <p:sp>
          <p:nvSpPr>
            <p:cNvPr id="469" name="CustomShape 44"/>
            <p:cNvSpPr/>
            <p:nvPr/>
          </p:nvSpPr>
          <p:spPr>
            <a:xfrm>
              <a:off x="4194803" y="2115720"/>
              <a:ext cx="95724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ea typeface="DejaVu Sans"/>
                </a:rPr>
                <a:t>Random</a:t>
              </a:r>
              <a:endParaRPr lang="en-AU" sz="1800" b="0" strike="noStrike" spc="-1">
                <a:latin typeface="Arial"/>
              </a:endParaRPr>
            </a:p>
            <a:p>
              <a:pPr algn="ctr">
                <a:lnSpc>
                  <a:spcPct val="100000"/>
                </a:lnSpc>
              </a:pPr>
              <a:r>
                <a:rPr lang="en-US" sz="1800" b="0" strike="noStrike" spc="-1">
                  <a:solidFill>
                    <a:srgbClr val="000000"/>
                  </a:solidFill>
                  <a:latin typeface="Calibri"/>
                  <a:ea typeface="DejaVu Sans"/>
                </a:rPr>
                <a:t>Forests</a:t>
              </a:r>
              <a:endParaRPr lang="en-AU" sz="1800" b="0" strike="noStrike" spc="-1">
                <a:latin typeface="Arial"/>
              </a:endParaRPr>
            </a:p>
          </p:txBody>
        </p:sp>
        <p:sp>
          <p:nvSpPr>
            <p:cNvPr id="470" name="CustomShape 45"/>
            <p:cNvSpPr/>
            <p:nvPr/>
          </p:nvSpPr>
          <p:spPr>
            <a:xfrm>
              <a:off x="5037480" y="2389680"/>
              <a:ext cx="6080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SVM</a:t>
              </a:r>
              <a:endParaRPr lang="en-AU" sz="1800" b="0" strike="noStrike" spc="-1">
                <a:latin typeface="Arial"/>
              </a:endParaRPr>
            </a:p>
          </p:txBody>
        </p:sp>
        <p:sp>
          <p:nvSpPr>
            <p:cNvPr id="471" name="CustomShape 46"/>
            <p:cNvSpPr/>
            <p:nvPr/>
          </p:nvSpPr>
          <p:spPr>
            <a:xfrm flipV="1">
              <a:off x="6602040" y="2452320"/>
              <a:ext cx="602280" cy="510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72" name="CustomShape 47"/>
            <p:cNvSpPr/>
            <p:nvPr/>
          </p:nvSpPr>
          <p:spPr>
            <a:xfrm>
              <a:off x="4727160" y="3636360"/>
              <a:ext cx="21960" cy="1011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473" name="CustomShape 48"/>
          <p:cNvSpPr/>
          <p:nvPr/>
        </p:nvSpPr>
        <p:spPr>
          <a:xfrm>
            <a:off x="7129800" y="991080"/>
            <a:ext cx="2034000" cy="2007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MSE</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Precision</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Recall</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F1-score</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Confusion matrix</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Measures for</a:t>
            </a:r>
            <a:endParaRPr lang="en-AU" sz="1400" b="0" strike="noStrike" spc="-1">
              <a:latin typeface="Arial"/>
            </a:endParaRPr>
          </a:p>
          <a:p>
            <a:pPr>
              <a:lnSpc>
                <a:spcPct val="100000"/>
              </a:lnSpc>
            </a:pPr>
            <a:r>
              <a:rPr lang="en-US" sz="1400" b="0" strike="noStrike" spc="-1">
                <a:solidFill>
                  <a:srgbClr val="000000"/>
                </a:solidFill>
                <a:latin typeface="Calibri"/>
                <a:ea typeface="DejaVu Sans"/>
              </a:rPr>
              <a:t>Imbalanced datasets</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K fold cross validation</a:t>
            </a:r>
            <a:endParaRPr lang="en-AU" sz="1400" b="0" strike="noStrike" spc="-1">
              <a:latin typeface="Arial"/>
            </a:endParaRPr>
          </a:p>
          <a:p>
            <a:pPr>
              <a:lnSpc>
                <a:spcPct val="100000"/>
              </a:lnSpc>
            </a:pPr>
            <a:endParaRPr lang="en-AU" sz="1400" b="0" strike="noStrike" spc="-1">
              <a:latin typeface="Arial"/>
            </a:endParaRPr>
          </a:p>
        </p:txBody>
      </p:sp>
      <p:sp>
        <p:nvSpPr>
          <p:cNvPr id="474" name="CustomShape 49"/>
          <p:cNvSpPr/>
          <p:nvPr/>
        </p:nvSpPr>
        <p:spPr>
          <a:xfrm>
            <a:off x="5812920" y="4966560"/>
            <a:ext cx="34261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Picture adapted from: Hands on Machine Learning with Scikit-Learn and TensorFlow, Cap 1.</a:t>
            </a:r>
            <a:endParaRPr lang="en-AU" sz="7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10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0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06"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07"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08"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
        <p:nvSpPr>
          <p:cNvPr id="1009" name="CustomShape 6"/>
          <p:cNvSpPr/>
          <p:nvPr/>
        </p:nvSpPr>
        <p:spPr>
          <a:xfrm>
            <a:off x="1604880" y="3371040"/>
            <a:ext cx="555264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Faster optimizers that can speed up the training</a:t>
            </a:r>
            <a:endParaRPr lang="en-AU" sz="20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CustomShape 1"/>
          <p:cNvSpPr/>
          <p:nvPr/>
        </p:nvSpPr>
        <p:spPr>
          <a:xfrm>
            <a:off x="463320" y="1799640"/>
            <a:ext cx="7043760" cy="312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Momentum optimization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Nesterov Accelerated Gradient</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AdaGrad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RMSProp</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Adam Optimization</a:t>
            </a:r>
            <a:endParaRPr lang="en-AU" sz="1400" b="0" strike="noStrike" spc="-1">
              <a:latin typeface="Arial"/>
            </a:endParaRPr>
          </a:p>
          <a:p>
            <a:pPr algn="just">
              <a:lnSpc>
                <a:spcPct val="100000"/>
              </a:lnSpc>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Learning Rate Scheduling</a:t>
            </a:r>
            <a:endParaRPr lang="en-AU" sz="1400" b="0" strike="noStrike" spc="-1">
              <a:latin typeface="Arial"/>
            </a:endParaRPr>
          </a:p>
        </p:txBody>
      </p:sp>
      <p:sp>
        <p:nvSpPr>
          <p:cNvPr id="1011"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Faster optimizers (variations of the Stochastic Gradient Descent): </a:t>
            </a:r>
            <a:endParaRPr lang="en-AU" sz="1400" b="0" strike="noStrike" spc="-1">
              <a:latin typeface="Arial"/>
            </a:endParaRPr>
          </a:p>
        </p:txBody>
      </p:sp>
      <p:sp>
        <p:nvSpPr>
          <p:cNvPr id="1012"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13"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14"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1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17"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18"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19" name="CustomShape 5"/>
          <p:cNvSpPr/>
          <p:nvPr/>
        </p:nvSpPr>
        <p:spPr>
          <a:xfrm>
            <a:off x="1604880" y="3371040"/>
            <a:ext cx="555264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020" name="CustomShape 6"/>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21"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2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24"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25"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26" name="CustomShape 5"/>
          <p:cNvSpPr/>
          <p:nvPr/>
        </p:nvSpPr>
        <p:spPr>
          <a:xfrm>
            <a:off x="1604880" y="3371040"/>
            <a:ext cx="555264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027" name="CustomShape 6"/>
          <p:cNvSpPr/>
          <p:nvPr/>
        </p:nvSpPr>
        <p:spPr>
          <a:xfrm>
            <a:off x="1511280" y="4128840"/>
            <a:ext cx="574452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regularization techniques to avoid overfitting</a:t>
            </a:r>
            <a:endParaRPr lang="en-AU" sz="2000" b="0" strike="noStrike" spc="-1">
              <a:latin typeface="Arial"/>
            </a:endParaRPr>
          </a:p>
        </p:txBody>
      </p:sp>
      <p:sp>
        <p:nvSpPr>
          <p:cNvPr id="1028" name="CustomShape 7"/>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29"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CustomShape 1"/>
          <p:cNvSpPr/>
          <p:nvPr/>
        </p:nvSpPr>
        <p:spPr>
          <a:xfrm>
            <a:off x="463320" y="1799640"/>
            <a:ext cx="7043760" cy="136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031"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032"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33"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34"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1035" name="Picture 6" descr="A picture containing drawing&#10;&#10;Description generated with very high confidence"/>
          <p:cNvPicPr/>
          <p:nvPr/>
        </p:nvPicPr>
        <p:blipFill>
          <a:blip r:embed="rId3"/>
          <a:stretch/>
        </p:blipFill>
        <p:spPr>
          <a:xfrm>
            <a:off x="5780880" y="963720"/>
            <a:ext cx="2940840" cy="2101680"/>
          </a:xfrm>
          <a:prstGeom prst="rect">
            <a:avLst/>
          </a:prstGeom>
          <a:ln w="0">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CustomShape 1"/>
          <p:cNvSpPr/>
          <p:nvPr/>
        </p:nvSpPr>
        <p:spPr>
          <a:xfrm>
            <a:off x="463320" y="1799640"/>
            <a:ext cx="7043760" cy="136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037"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038"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3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40"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1041" name="Picture 4" descr="A screenshot of a cell phone&#10;&#10;Description generated with very high confidence"/>
          <p:cNvPicPr/>
          <p:nvPr/>
        </p:nvPicPr>
        <p:blipFill>
          <a:blip r:embed="rId3"/>
          <a:stretch/>
        </p:blipFill>
        <p:spPr>
          <a:xfrm>
            <a:off x="1918800" y="3088080"/>
            <a:ext cx="4772160" cy="1840680"/>
          </a:xfrm>
          <a:prstGeom prst="rect">
            <a:avLst/>
          </a:prstGeom>
          <a:ln w="0">
            <a:noFill/>
          </a:ln>
        </p:spPr>
      </p:pic>
      <p:pic>
        <p:nvPicPr>
          <p:cNvPr id="1042" name="Picture 6" descr="A picture containing drawing&#10;&#10;Description generated with very high confidence"/>
          <p:cNvPicPr/>
          <p:nvPr/>
        </p:nvPicPr>
        <p:blipFill>
          <a:blip r:embed="rId4"/>
          <a:stretch/>
        </p:blipFill>
        <p:spPr>
          <a:xfrm>
            <a:off x="5780880" y="963720"/>
            <a:ext cx="2940840" cy="210168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1060920" y="1741320"/>
            <a:ext cx="618408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Convolutional Neural Networks (CNNs)</a:t>
            </a:r>
            <a:endParaRPr lang="en-AU" sz="48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CustomShape 1"/>
          <p:cNvSpPr/>
          <p:nvPr/>
        </p:nvSpPr>
        <p:spPr>
          <a:xfrm>
            <a:off x="463320" y="1452960"/>
            <a:ext cx="665964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Neurons respond to a </a:t>
            </a:r>
            <a:r>
              <a:rPr lang="en-US" sz="1400" b="0" i="1" strike="noStrike" spc="-1">
                <a:solidFill>
                  <a:srgbClr val="0F1137"/>
                </a:solidFill>
                <a:latin typeface="Calibri"/>
                <a:ea typeface="DejaVu Sans"/>
              </a:rPr>
              <a:t>small local receptive field</a:t>
            </a:r>
            <a:r>
              <a:rPr lang="en-US" sz="1400" b="0" strike="noStrike" spc="-1">
                <a:solidFill>
                  <a:srgbClr val="0F1137"/>
                </a:solidFill>
                <a:latin typeface="Calibri"/>
                <a:ea typeface="DejaVu Sans"/>
              </a:rPr>
              <a:t>: they react to a visual </a:t>
            </a:r>
            <a:r>
              <a:rPr lang="en-US" sz="1400" b="0" i="1" strike="noStrike" spc="-1">
                <a:solidFill>
                  <a:srgbClr val="0F1137"/>
                </a:solidFill>
                <a:latin typeface="Calibri"/>
                <a:ea typeface="DejaVu Sans"/>
              </a:rPr>
              <a:t>stimuli</a:t>
            </a:r>
            <a:r>
              <a:rPr lang="en-US" sz="1400" b="0" strike="noStrike" spc="-1">
                <a:solidFill>
                  <a:srgbClr val="0F1137"/>
                </a:solidFill>
                <a:latin typeface="Calibri"/>
                <a:ea typeface="DejaVu Sans"/>
              </a:rPr>
              <a:t> placed in a small region of the visual field.</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Their receptive fields can overlap, and the whole visual field arises from the combination of individual local fields.</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Idea that higher-level neurons use the neighboring of lower-level neurons, forming more complex patterns by combining lower-level patterns.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04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Motivation</a:t>
            </a:r>
            <a:endParaRPr lang="en-AU" sz="2000" b="0" strike="noStrike" spc="-1">
              <a:latin typeface="Arial"/>
            </a:endParaRPr>
          </a:p>
        </p:txBody>
      </p:sp>
      <p:sp>
        <p:nvSpPr>
          <p:cNvPr id="1046" name="CustomShape 3"/>
          <p:cNvSpPr/>
          <p:nvPr/>
        </p:nvSpPr>
        <p:spPr>
          <a:xfrm>
            <a:off x="463320" y="11278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Insights on the structure of the visual cortex</a:t>
            </a:r>
            <a:r>
              <a:rPr lang="en-US" sz="1400" b="1" strike="noStrike" spc="-1" baseline="30000">
                <a:solidFill>
                  <a:srgbClr val="A40F6C"/>
                </a:solidFill>
                <a:latin typeface="Calibri"/>
                <a:ea typeface="DejaVu Sans"/>
              </a:rPr>
              <a:t>1,2,3</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047" name="Picture 6" descr="CORE-Skills-ICONS-5.png"/>
          <p:cNvPicPr/>
          <p:nvPr/>
        </p:nvPicPr>
        <p:blipFill>
          <a:blip r:embed="rId2"/>
          <a:stretch/>
        </p:blipFill>
        <p:spPr>
          <a:xfrm>
            <a:off x="209520" y="0"/>
            <a:ext cx="872640" cy="872640"/>
          </a:xfrm>
          <a:prstGeom prst="rect">
            <a:avLst/>
          </a:prstGeom>
          <a:ln w="0">
            <a:noFill/>
          </a:ln>
        </p:spPr>
      </p:pic>
      <p:pic>
        <p:nvPicPr>
          <p:cNvPr id="1048" name="Picture 7"/>
          <p:cNvPicPr/>
          <p:nvPr/>
        </p:nvPicPr>
        <p:blipFill>
          <a:blip r:embed="rId3"/>
          <a:stretch/>
        </p:blipFill>
        <p:spPr>
          <a:xfrm>
            <a:off x="1900440" y="2957760"/>
            <a:ext cx="5222520" cy="1888560"/>
          </a:xfrm>
          <a:prstGeom prst="rect">
            <a:avLst/>
          </a:prstGeom>
          <a:ln w="0">
            <a:noFill/>
          </a:ln>
        </p:spPr>
      </p:pic>
      <p:sp>
        <p:nvSpPr>
          <p:cNvPr id="1049" name="CustomShape 4"/>
          <p:cNvSpPr/>
          <p:nvPr/>
        </p:nvSpPr>
        <p:spPr>
          <a:xfrm>
            <a:off x="5764320" y="4928040"/>
            <a:ext cx="35373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pic>
        <p:nvPicPr>
          <p:cNvPr id="1050" name="Picture 10"/>
          <p:cNvPicPr/>
          <p:nvPr/>
        </p:nvPicPr>
        <p:blipFill>
          <a:blip r:embed="rId4"/>
          <a:stretch/>
        </p:blipFill>
        <p:spPr>
          <a:xfrm>
            <a:off x="0" y="4847760"/>
            <a:ext cx="3465360" cy="28872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4797000" y="1250640"/>
            <a:ext cx="444348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Neurons in the first convolutional layer are connected only to a small rectangle of pixels representing their receptive fields.</a:t>
            </a:r>
            <a:endParaRPr lang="en-AU" sz="1600" b="0" strike="noStrike" spc="-1">
              <a:latin typeface="Arial"/>
            </a:endParaRPr>
          </a:p>
          <a:p>
            <a:pPr>
              <a:lnSpc>
                <a:spcPct val="100000"/>
              </a:lnSpc>
              <a:spcBef>
                <a:spcPts val="320"/>
              </a:spcBef>
            </a:pP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Each neuron in subsequent layers is connected to neurons located in their receptive field.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05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Convolutional Layers</a:t>
            </a:r>
            <a:endParaRPr lang="en-AU" sz="2000" b="0" strike="noStrike" spc="-1">
              <a:latin typeface="Arial"/>
            </a:endParaRPr>
          </a:p>
        </p:txBody>
      </p:sp>
      <p:sp>
        <p:nvSpPr>
          <p:cNvPr id="1053" name="CustomShape 3"/>
          <p:cNvSpPr/>
          <p:nvPr/>
        </p:nvSpPr>
        <p:spPr>
          <a:xfrm>
            <a:off x="0" y="48902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1054" name="Picture 6" descr="CORE-Skills-ICONS-5.png"/>
          <p:cNvPicPr/>
          <p:nvPr/>
        </p:nvPicPr>
        <p:blipFill>
          <a:blip r:embed="rId2"/>
          <a:stretch/>
        </p:blipFill>
        <p:spPr>
          <a:xfrm>
            <a:off x="209520" y="0"/>
            <a:ext cx="872640" cy="872640"/>
          </a:xfrm>
          <a:prstGeom prst="rect">
            <a:avLst/>
          </a:prstGeom>
          <a:ln w="0">
            <a:noFill/>
          </a:ln>
        </p:spPr>
      </p:pic>
      <p:pic>
        <p:nvPicPr>
          <p:cNvPr id="1055" name="Picture 7"/>
          <p:cNvPicPr/>
          <p:nvPr/>
        </p:nvPicPr>
        <p:blipFill>
          <a:blip r:embed="rId3"/>
          <a:stretch/>
        </p:blipFill>
        <p:spPr>
          <a:xfrm>
            <a:off x="1471320" y="1260720"/>
            <a:ext cx="3222360" cy="1899720"/>
          </a:xfrm>
          <a:prstGeom prst="rect">
            <a:avLst/>
          </a:prstGeom>
          <a:ln w="0">
            <a:noFill/>
          </a:ln>
        </p:spPr>
      </p:pic>
      <p:sp>
        <p:nvSpPr>
          <p:cNvPr id="1056" name="CustomShape 4"/>
          <p:cNvSpPr/>
          <p:nvPr/>
        </p:nvSpPr>
        <p:spPr>
          <a:xfrm>
            <a:off x="125640" y="1704960"/>
            <a:ext cx="137736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Calibri"/>
                <a:ea typeface="DejaVu Sans"/>
              </a:rPr>
              <a:t>Each neuron layer is now 2D</a:t>
            </a:r>
            <a:endParaRPr lang="en-AU" sz="1400" b="0" strike="noStrike" spc="-1">
              <a:latin typeface="Arial"/>
            </a:endParaRPr>
          </a:p>
        </p:txBody>
      </p:sp>
      <p:pic>
        <p:nvPicPr>
          <p:cNvPr id="1057" name="Picture 9"/>
          <p:cNvPicPr/>
          <p:nvPr/>
        </p:nvPicPr>
        <p:blipFill>
          <a:blip r:embed="rId4"/>
          <a:stretch/>
        </p:blipFill>
        <p:spPr>
          <a:xfrm>
            <a:off x="2475360" y="3513240"/>
            <a:ext cx="2209320" cy="1378440"/>
          </a:xfrm>
          <a:prstGeom prst="rect">
            <a:avLst/>
          </a:prstGeom>
          <a:ln w="0">
            <a:noFill/>
          </a:ln>
        </p:spPr>
      </p:pic>
      <p:sp>
        <p:nvSpPr>
          <p:cNvPr id="1058" name="CustomShape 5"/>
          <p:cNvSpPr/>
          <p:nvPr/>
        </p:nvSpPr>
        <p:spPr>
          <a:xfrm>
            <a:off x="-61560" y="3855240"/>
            <a:ext cx="2535480" cy="54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h</a:t>
            </a:r>
            <a:r>
              <a:rPr lang="en-US" sz="1400" b="0" strike="noStrike" spc="-1">
                <a:solidFill>
                  <a:srgbClr val="000000"/>
                </a:solidFill>
                <a:latin typeface="Calibri"/>
                <a:ea typeface="DejaVu Sans"/>
              </a:rPr>
              <a:t> and </a:t>
            </a: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w</a:t>
            </a:r>
            <a:r>
              <a:rPr lang="en-US" sz="1400" b="0" strike="noStrike" spc="-1">
                <a:solidFill>
                  <a:srgbClr val="000000"/>
                </a:solidFill>
                <a:latin typeface="Calibri"/>
                <a:ea typeface="DejaVu Sans"/>
              </a:rPr>
              <a:t> define the height and width of the receptive field.</a:t>
            </a:r>
            <a:endParaRPr lang="en-AU" sz="1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CustomShape 1"/>
          <p:cNvSpPr/>
          <p:nvPr/>
        </p:nvSpPr>
        <p:spPr>
          <a:xfrm>
            <a:off x="463320" y="144864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 (small) kernel matrix is applied to the input image in order to get a transformed image according to a specific task.</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06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t>
            </a:r>
            <a:endParaRPr lang="en-AU" sz="2000" b="0" strike="noStrike" spc="-1">
              <a:latin typeface="Arial"/>
            </a:endParaRPr>
          </a:p>
        </p:txBody>
      </p:sp>
      <p:sp>
        <p:nvSpPr>
          <p:cNvPr id="1061" name="CustomShape 3"/>
          <p:cNvSpPr/>
          <p:nvPr/>
        </p:nvSpPr>
        <p:spPr>
          <a:xfrm>
            <a:off x="463320" y="11239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Important operation in image processing.</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062" name="Picture 6" descr="CORE-Skills-ICONS-5.png"/>
          <p:cNvPicPr/>
          <p:nvPr/>
        </p:nvPicPr>
        <p:blipFill>
          <a:blip r:embed="rId2"/>
          <a:stretch/>
        </p:blipFill>
        <p:spPr>
          <a:xfrm>
            <a:off x="209520" y="0"/>
            <a:ext cx="872640" cy="872640"/>
          </a:xfrm>
          <a:prstGeom prst="rect">
            <a:avLst/>
          </a:prstGeom>
          <a:ln w="0">
            <a:noFill/>
          </a:ln>
        </p:spPr>
      </p:pic>
      <p:graphicFrame>
        <p:nvGraphicFramePr>
          <p:cNvPr id="1063" name="Table 4"/>
          <p:cNvGraphicFramePr/>
          <p:nvPr/>
        </p:nvGraphicFramePr>
        <p:xfrm>
          <a:off x="1605600" y="2426040"/>
          <a:ext cx="1935000" cy="1845240"/>
        </p:xfrm>
        <a:graphic>
          <a:graphicData uri="http://schemas.openxmlformats.org/drawingml/2006/table">
            <a:tbl>
              <a:tblPr/>
              <a:tblGrid>
                <a:gridCol w="387000">
                  <a:extLst>
                    <a:ext uri="{9D8B030D-6E8A-4147-A177-3AD203B41FA5}">
                      <a16:colId xmlns:a16="http://schemas.microsoft.com/office/drawing/2014/main" val="20000"/>
                    </a:ext>
                  </a:extLst>
                </a:gridCol>
                <a:gridCol w="387000">
                  <a:extLst>
                    <a:ext uri="{9D8B030D-6E8A-4147-A177-3AD203B41FA5}">
                      <a16:colId xmlns:a16="http://schemas.microsoft.com/office/drawing/2014/main" val="20001"/>
                    </a:ext>
                  </a:extLst>
                </a:gridCol>
                <a:gridCol w="387000">
                  <a:extLst>
                    <a:ext uri="{9D8B030D-6E8A-4147-A177-3AD203B41FA5}">
                      <a16:colId xmlns:a16="http://schemas.microsoft.com/office/drawing/2014/main" val="20002"/>
                    </a:ext>
                  </a:extLst>
                </a:gridCol>
                <a:gridCol w="387000">
                  <a:extLst>
                    <a:ext uri="{9D8B030D-6E8A-4147-A177-3AD203B41FA5}">
                      <a16:colId xmlns:a16="http://schemas.microsoft.com/office/drawing/2014/main" val="20003"/>
                    </a:ext>
                  </a:extLst>
                </a:gridCol>
                <a:gridCol w="387000">
                  <a:extLst>
                    <a:ext uri="{9D8B030D-6E8A-4147-A177-3AD203B41FA5}">
                      <a16:colId xmlns:a16="http://schemas.microsoft.com/office/drawing/2014/main" val="20004"/>
                    </a:ext>
                  </a:extLst>
                </a:gridCol>
              </a:tblGrid>
              <a:tr h="271800">
                <a:tc>
                  <a:txBody>
                    <a:bodyPr/>
                    <a:lstStyle/>
                    <a:p>
                      <a:pPr>
                        <a:lnSpc>
                          <a:spcPct val="100000"/>
                        </a:lnSpc>
                      </a:pPr>
                      <a:r>
                        <a:rPr lang="en-US" sz="1000" b="1" strike="noStrike" spc="-1">
                          <a:solidFill>
                            <a:srgbClr val="000000"/>
                          </a:solidFill>
                          <a:latin typeface="Calibri"/>
                          <a:ea typeface="DejaVu Sans"/>
                        </a:rPr>
                        <a:t>95</a:t>
                      </a:r>
                      <a:endParaRPr lang="en-AU" sz="1000" b="0" strike="noStrike" spc="-1">
                        <a:latin typeface="Arial"/>
                      </a:endParaRPr>
                    </a:p>
                  </a:txBody>
                  <a:tcPr>
                    <a:lnL w="3816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102</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97</a:t>
                      </a:r>
                      <a:endParaRPr lang="en-AU" sz="1000" b="0" strike="noStrike" spc="-1">
                        <a:latin typeface="Arial"/>
                      </a:endParaRPr>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71800">
                <a:tc>
                  <a:txBody>
                    <a:bodyPr/>
                    <a:lstStyle/>
                    <a:p>
                      <a:pPr>
                        <a:lnSpc>
                          <a:spcPct val="100000"/>
                        </a:lnSpc>
                      </a:pPr>
                      <a:r>
                        <a:rPr lang="en-US" sz="1000" b="1" strike="noStrike" spc="-1">
                          <a:solidFill>
                            <a:srgbClr val="000000"/>
                          </a:solidFill>
                          <a:latin typeface="Calibri"/>
                          <a:ea typeface="DejaVu Sans"/>
                        </a:rPr>
                        <a:t>96</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757AD9"/>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114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218160">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87</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271800">
                <a:tc>
                  <a:txBody>
                    <a:bodyPr/>
                    <a:lstStyle/>
                    <a:p>
                      <a:pPr>
                        <a:lnSpc>
                          <a:spcPct val="100000"/>
                        </a:lnSpc>
                      </a:pPr>
                      <a:r>
                        <a:rPr lang="en-US" sz="1000" b="1" strike="noStrike" spc="-1">
                          <a:solidFill>
                            <a:srgbClr val="000000"/>
                          </a:solidFill>
                          <a:latin typeface="Calibri"/>
                          <a:ea typeface="DejaVu Sans"/>
                        </a:rPr>
                        <a:t>94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102</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218160">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95</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271800">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87</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91</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270360">
                <a:tc>
                  <a:txBody>
                    <a:bodyPr/>
                    <a:lstStyle/>
                    <a:p>
                      <a:pPr>
                        <a:lnSpc>
                          <a:spcPct val="100000"/>
                        </a:lnSpc>
                      </a:pPr>
                      <a:r>
                        <a:rPr lang="en-US" sz="1000" b="1" strike="noStrike" spc="-1">
                          <a:solidFill>
                            <a:srgbClr val="000000"/>
                          </a:solidFill>
                          <a:latin typeface="Calibri"/>
                          <a:ea typeface="DejaVu Sans"/>
                        </a:rPr>
                        <a:t>104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93</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96</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064" name="CustomShape 5"/>
          <p:cNvSpPr/>
          <p:nvPr/>
        </p:nvSpPr>
        <p:spPr>
          <a:xfrm>
            <a:off x="2100600" y="2094840"/>
            <a:ext cx="94356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Input matrix</a:t>
            </a:r>
            <a:endParaRPr lang="en-AU" sz="1200" b="0" strike="noStrike" spc="-1">
              <a:latin typeface="Arial"/>
            </a:endParaRPr>
          </a:p>
        </p:txBody>
      </p:sp>
      <p:sp>
        <p:nvSpPr>
          <p:cNvPr id="1065" name="CustomShape 6"/>
          <p:cNvSpPr/>
          <p:nvPr/>
        </p:nvSpPr>
        <p:spPr>
          <a:xfrm>
            <a:off x="692280" y="4413960"/>
            <a:ext cx="41590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B0D29"/>
                </a:solidFill>
                <a:latin typeface="Calibri"/>
                <a:ea typeface="DejaVu Sans"/>
              </a:rPr>
              <a:t>Multiplication of each element of the kernel with the corresponding element of the image matrix.</a:t>
            </a:r>
            <a:endParaRPr lang="en-AU" sz="1200" b="0" strike="noStrike" spc="-1">
              <a:latin typeface="Arial"/>
            </a:endParaRPr>
          </a:p>
        </p:txBody>
      </p:sp>
      <p:graphicFrame>
        <p:nvGraphicFramePr>
          <p:cNvPr id="1066" name="Table 7"/>
          <p:cNvGraphicFramePr/>
          <p:nvPr/>
        </p:nvGraphicFramePr>
        <p:xfrm>
          <a:off x="4283640" y="2774520"/>
          <a:ext cx="1021680" cy="732960"/>
        </p:xfrm>
        <a:graphic>
          <a:graphicData uri="http://schemas.openxmlformats.org/drawingml/2006/table">
            <a:tbl>
              <a:tblPr/>
              <a:tblGrid>
                <a:gridCol w="340560">
                  <a:extLst>
                    <a:ext uri="{9D8B030D-6E8A-4147-A177-3AD203B41FA5}">
                      <a16:colId xmlns:a16="http://schemas.microsoft.com/office/drawing/2014/main" val="20000"/>
                    </a:ext>
                  </a:extLst>
                </a:gridCol>
                <a:gridCol w="340560">
                  <a:extLst>
                    <a:ext uri="{9D8B030D-6E8A-4147-A177-3AD203B41FA5}">
                      <a16:colId xmlns:a16="http://schemas.microsoft.com/office/drawing/2014/main" val="20001"/>
                    </a:ext>
                  </a:extLst>
                </a:gridCol>
                <a:gridCol w="340560">
                  <a:extLst>
                    <a:ext uri="{9D8B030D-6E8A-4147-A177-3AD203B41FA5}">
                      <a16:colId xmlns:a16="http://schemas.microsoft.com/office/drawing/2014/main" val="20002"/>
                    </a:ext>
                  </a:extLst>
                </a:gridCol>
              </a:tblGrid>
              <a:tr h="24444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44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408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067" name="CustomShape 8"/>
          <p:cNvSpPr/>
          <p:nvPr/>
        </p:nvSpPr>
        <p:spPr>
          <a:xfrm>
            <a:off x="4288680" y="2493000"/>
            <a:ext cx="101052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graphicFrame>
        <p:nvGraphicFramePr>
          <p:cNvPr id="1068" name="Table 9"/>
          <p:cNvGraphicFramePr/>
          <p:nvPr>
            <p:extLst>
              <p:ext uri="{D42A27DB-BD31-4B8C-83A1-F6EECF244321}">
                <p14:modId xmlns:p14="http://schemas.microsoft.com/office/powerpoint/2010/main" val="3374275408"/>
              </p:ext>
            </p:extLst>
          </p:nvPr>
        </p:nvGraphicFramePr>
        <p:xfrm>
          <a:off x="6756682" y="2450520"/>
          <a:ext cx="2029680" cy="2562480"/>
        </p:xfrm>
        <a:graphic>
          <a:graphicData uri="http://schemas.openxmlformats.org/drawingml/2006/table">
            <a:tbl>
              <a:tblPr/>
              <a:tblGrid>
                <a:gridCol w="405720">
                  <a:extLst>
                    <a:ext uri="{9D8B030D-6E8A-4147-A177-3AD203B41FA5}">
                      <a16:colId xmlns:a16="http://schemas.microsoft.com/office/drawing/2014/main" val="20000"/>
                    </a:ext>
                  </a:extLst>
                </a:gridCol>
                <a:gridCol w="405720">
                  <a:extLst>
                    <a:ext uri="{9D8B030D-6E8A-4147-A177-3AD203B41FA5}">
                      <a16:colId xmlns:a16="http://schemas.microsoft.com/office/drawing/2014/main" val="20001"/>
                    </a:ext>
                  </a:extLst>
                </a:gridCol>
                <a:gridCol w="405720">
                  <a:extLst>
                    <a:ext uri="{9D8B030D-6E8A-4147-A177-3AD203B41FA5}">
                      <a16:colId xmlns:a16="http://schemas.microsoft.com/office/drawing/2014/main" val="20002"/>
                    </a:ext>
                  </a:extLst>
                </a:gridCol>
                <a:gridCol w="405720">
                  <a:extLst>
                    <a:ext uri="{9D8B030D-6E8A-4147-A177-3AD203B41FA5}">
                      <a16:colId xmlns:a16="http://schemas.microsoft.com/office/drawing/2014/main" val="20003"/>
                    </a:ext>
                  </a:extLst>
                </a:gridCol>
                <a:gridCol w="406800">
                  <a:extLst>
                    <a:ext uri="{9D8B030D-6E8A-4147-A177-3AD203B41FA5}">
                      <a16:colId xmlns:a16="http://schemas.microsoft.com/office/drawing/2014/main" val="20004"/>
                    </a:ext>
                  </a:extLst>
                </a:gridCol>
              </a:tblGrid>
              <a:tr h="366120">
                <a:tc>
                  <a:txBody>
                    <a:bodyPr/>
                    <a:lstStyle/>
                    <a:p>
                      <a:endParaRPr lang="en-US"/>
                    </a:p>
                  </a:txBody>
                  <a:tcPr>
                    <a:lnL w="3816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4408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pPr>
                        <a:lnSpc>
                          <a:spcPct val="100000"/>
                        </a:lnSpc>
                      </a:pPr>
                      <a:r>
                        <a:rPr lang="en-US" sz="1000" b="1" strike="noStrike" spc="-1">
                          <a:solidFill>
                            <a:srgbClr val="000000"/>
                          </a:solidFill>
                          <a:latin typeface="Calibri"/>
                          <a:ea typeface="DejaVu Sans"/>
                        </a:rPr>
                        <a:t>106</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D7EFF5"/>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069" name="CustomShape 10"/>
          <p:cNvSpPr/>
          <p:nvPr/>
        </p:nvSpPr>
        <p:spPr>
          <a:xfrm>
            <a:off x="7197322" y="2094840"/>
            <a:ext cx="10562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Output matrix</a:t>
            </a:r>
            <a:endParaRPr lang="en-AU" sz="1200" b="0" strike="noStrike" spc="-1">
              <a:latin typeface="Arial"/>
            </a:endParaRPr>
          </a:p>
        </p:txBody>
      </p:sp>
      <p:sp>
        <p:nvSpPr>
          <p:cNvPr id="1070" name="CustomShape 11"/>
          <p:cNvSpPr/>
          <p:nvPr/>
        </p:nvSpPr>
        <p:spPr>
          <a:xfrm>
            <a:off x="4288615" y="4413066"/>
            <a:ext cx="2422800" cy="637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200" b="0" strike="noStrike" spc="-1">
                <a:solidFill>
                  <a:srgbClr val="000000"/>
                </a:solidFill>
                <a:latin typeface="Calibri"/>
                <a:ea typeface="DejaVu Sans"/>
              </a:rPr>
              <a:t>(</a:t>
            </a:r>
            <a:r>
              <a:rPr lang="en-US" sz="1200" b="0" strike="noStrike" spc="-1">
                <a:solidFill>
                  <a:srgbClr val="0F1137"/>
                </a:solidFill>
                <a:latin typeface="Calibri"/>
                <a:ea typeface="DejaVu Sans"/>
              </a:rPr>
              <a:t>95</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101</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96</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100</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5</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106</a:t>
            </a:r>
            <a:endParaRPr lang="en-AU" sz="12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6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06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0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69"/>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068"/>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1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stomShape 1"/>
          <p:cNvSpPr/>
          <p:nvPr/>
        </p:nvSpPr>
        <p:spPr>
          <a:xfrm>
            <a:off x="1060920" y="1741320"/>
            <a:ext cx="678636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Fundamentals and Multilayer Perceptrons</a:t>
            </a:r>
            <a:endParaRPr lang="en-AU" sz="48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CustomShape 1"/>
          <p:cNvSpPr/>
          <p:nvPr/>
        </p:nvSpPr>
        <p:spPr>
          <a:xfrm>
            <a:off x="463320" y="1156320"/>
            <a:ext cx="694872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E.g., edge detection (horizontal, vertical), sharpen, blurring, etc.</a:t>
            </a:r>
            <a:endParaRPr lang="en-AU" sz="1400" b="0" strike="noStrike" spc="-1">
              <a:latin typeface="Arial"/>
            </a:endParaRPr>
          </a:p>
        </p:txBody>
      </p:sp>
      <p:sp>
        <p:nvSpPr>
          <p:cNvPr id="107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 (Cont.)</a:t>
            </a:r>
            <a:endParaRPr lang="en-AU" sz="2000" b="0" strike="noStrike" spc="-1">
              <a:latin typeface="Arial"/>
            </a:endParaRPr>
          </a:p>
        </p:txBody>
      </p:sp>
      <p:pic>
        <p:nvPicPr>
          <p:cNvPr id="1073" name="Picture 6" descr="CORE-Skills-ICONS-5.png"/>
          <p:cNvPicPr/>
          <p:nvPr/>
        </p:nvPicPr>
        <p:blipFill>
          <a:blip r:embed="rId2"/>
          <a:stretch/>
        </p:blipFill>
        <p:spPr>
          <a:xfrm>
            <a:off x="209520" y="0"/>
            <a:ext cx="872640" cy="872640"/>
          </a:xfrm>
          <a:prstGeom prst="rect">
            <a:avLst/>
          </a:prstGeom>
          <a:ln w="0">
            <a:noFill/>
          </a:ln>
        </p:spPr>
      </p:pic>
      <p:pic>
        <p:nvPicPr>
          <p:cNvPr id="1074" name="Picture 7"/>
          <p:cNvPicPr/>
          <p:nvPr/>
        </p:nvPicPr>
        <p:blipFill>
          <a:blip r:embed="rId3"/>
          <a:stretch/>
        </p:blipFill>
        <p:spPr>
          <a:xfrm>
            <a:off x="1161000" y="1574640"/>
            <a:ext cx="3098880" cy="1682280"/>
          </a:xfrm>
          <a:prstGeom prst="rect">
            <a:avLst/>
          </a:prstGeom>
          <a:ln w="0">
            <a:noFill/>
          </a:ln>
        </p:spPr>
      </p:pic>
      <p:pic>
        <p:nvPicPr>
          <p:cNvPr id="1075" name="Picture 8"/>
          <p:cNvPicPr/>
          <p:nvPr/>
        </p:nvPicPr>
        <p:blipFill>
          <a:blip r:embed="rId4"/>
          <a:stretch/>
        </p:blipFill>
        <p:spPr>
          <a:xfrm>
            <a:off x="5345280" y="1574640"/>
            <a:ext cx="3098880" cy="1682280"/>
          </a:xfrm>
          <a:prstGeom prst="rect">
            <a:avLst/>
          </a:prstGeom>
          <a:ln w="0">
            <a:noFill/>
          </a:ln>
        </p:spPr>
      </p:pic>
      <p:pic>
        <p:nvPicPr>
          <p:cNvPr id="1076" name="Picture 9"/>
          <p:cNvPicPr/>
          <p:nvPr/>
        </p:nvPicPr>
        <p:blipFill>
          <a:blip r:embed="rId5"/>
          <a:stretch/>
        </p:blipFill>
        <p:spPr>
          <a:xfrm>
            <a:off x="1161000" y="3358080"/>
            <a:ext cx="3098880" cy="1685160"/>
          </a:xfrm>
          <a:prstGeom prst="rect">
            <a:avLst/>
          </a:prstGeom>
          <a:ln w="0">
            <a:noFill/>
          </a:ln>
        </p:spPr>
      </p:pic>
      <p:pic>
        <p:nvPicPr>
          <p:cNvPr id="1077" name="Picture 10"/>
          <p:cNvPicPr/>
          <p:nvPr/>
        </p:nvPicPr>
        <p:blipFill>
          <a:blip r:embed="rId6"/>
          <a:stretch/>
        </p:blipFill>
        <p:spPr>
          <a:xfrm>
            <a:off x="5345280" y="3358080"/>
            <a:ext cx="3098880" cy="1685160"/>
          </a:xfrm>
          <a:prstGeom prst="rect">
            <a:avLst/>
          </a:prstGeom>
          <a:ln w="0">
            <a:noFill/>
          </a:ln>
        </p:spPr>
      </p:pic>
      <p:graphicFrame>
        <p:nvGraphicFramePr>
          <p:cNvPr id="1078" name="Table 3"/>
          <p:cNvGraphicFramePr/>
          <p:nvPr/>
        </p:nvGraphicFramePr>
        <p:xfrm>
          <a:off x="530280" y="163404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79" name="Table 4"/>
          <p:cNvGraphicFramePr/>
          <p:nvPr/>
        </p:nvGraphicFramePr>
        <p:xfrm>
          <a:off x="530280" y="348516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80" name="Table 5"/>
          <p:cNvGraphicFramePr/>
          <p:nvPr/>
        </p:nvGraphicFramePr>
        <p:xfrm>
          <a:off x="4739760" y="165312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81" name="Table 6"/>
          <p:cNvGraphicFramePr/>
          <p:nvPr/>
        </p:nvGraphicFramePr>
        <p:xfrm>
          <a:off x="4750920" y="345600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107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76"/>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0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0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RGB Images</a:t>
            </a:r>
            <a:endParaRPr lang="en-AU" sz="2000" b="0" strike="noStrike" spc="-1">
              <a:latin typeface="Arial"/>
            </a:endParaRPr>
          </a:p>
        </p:txBody>
      </p:sp>
      <p:pic>
        <p:nvPicPr>
          <p:cNvPr id="1083" name="Picture 6" descr="CORE-Skills-ICONS-5.png"/>
          <p:cNvPicPr/>
          <p:nvPr/>
        </p:nvPicPr>
        <p:blipFill>
          <a:blip r:embed="rId2"/>
          <a:stretch/>
        </p:blipFill>
        <p:spPr>
          <a:xfrm>
            <a:off x="209520" y="0"/>
            <a:ext cx="872640" cy="872640"/>
          </a:xfrm>
          <a:prstGeom prst="rect">
            <a:avLst/>
          </a:prstGeom>
          <a:ln w="0">
            <a:noFill/>
          </a:ln>
        </p:spPr>
      </p:pic>
      <p:pic>
        <p:nvPicPr>
          <p:cNvPr id="1084" name="Picture 7"/>
          <p:cNvPicPr/>
          <p:nvPr/>
        </p:nvPicPr>
        <p:blipFill>
          <a:blip r:embed="rId3"/>
          <a:stretch/>
        </p:blipFill>
        <p:spPr>
          <a:xfrm>
            <a:off x="1342440" y="1202040"/>
            <a:ext cx="6842160" cy="3848040"/>
          </a:xfrm>
          <a:prstGeom prst="rect">
            <a:avLst/>
          </a:prstGeom>
          <a:ln w="0">
            <a:noFill/>
          </a:ln>
        </p:spPr>
      </p:pic>
      <p:sp>
        <p:nvSpPr>
          <p:cNvPr id="1085" name="CustomShape 2"/>
          <p:cNvSpPr/>
          <p:nvPr/>
        </p:nvSpPr>
        <p:spPr>
          <a:xfrm>
            <a:off x="7801560" y="4995360"/>
            <a:ext cx="2124720" cy="18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 b="0" strike="noStrike" spc="-1">
                <a:solidFill>
                  <a:srgbClr val="000000"/>
                </a:solidFill>
                <a:latin typeface="Calibri"/>
                <a:ea typeface="DejaVu Sans"/>
              </a:rPr>
              <a:t>Source: http://machinelearninguru.com</a:t>
            </a:r>
            <a:endParaRPr lang="en-AU" sz="6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Stacking Multiple Feature Maps</a:t>
            </a:r>
            <a:endParaRPr lang="en-AU" sz="2000" b="0" strike="noStrike" spc="-1">
              <a:latin typeface="Arial"/>
            </a:endParaRPr>
          </a:p>
        </p:txBody>
      </p:sp>
      <p:pic>
        <p:nvPicPr>
          <p:cNvPr id="1087" name="Picture 6" descr="CORE-Skills-ICONS-5.png"/>
          <p:cNvPicPr/>
          <p:nvPr/>
        </p:nvPicPr>
        <p:blipFill>
          <a:blip r:embed="rId2"/>
          <a:stretch/>
        </p:blipFill>
        <p:spPr>
          <a:xfrm>
            <a:off x="209520" y="0"/>
            <a:ext cx="872640" cy="872640"/>
          </a:xfrm>
          <a:prstGeom prst="rect">
            <a:avLst/>
          </a:prstGeom>
          <a:ln w="0">
            <a:noFill/>
          </a:ln>
        </p:spPr>
      </p:pic>
      <p:pic>
        <p:nvPicPr>
          <p:cNvPr id="1088" name="Picture 7"/>
          <p:cNvPicPr/>
          <p:nvPr/>
        </p:nvPicPr>
        <p:blipFill>
          <a:blip r:embed="rId3"/>
          <a:stretch/>
        </p:blipFill>
        <p:spPr>
          <a:xfrm>
            <a:off x="4572000" y="963720"/>
            <a:ext cx="3727080" cy="3982680"/>
          </a:xfrm>
          <a:prstGeom prst="rect">
            <a:avLst/>
          </a:prstGeom>
          <a:ln w="0">
            <a:noFill/>
          </a:ln>
        </p:spPr>
      </p:pic>
      <p:sp>
        <p:nvSpPr>
          <p:cNvPr id="1089" name="CustomShape 2"/>
          <p:cNvSpPr/>
          <p:nvPr/>
        </p:nvSpPr>
        <p:spPr>
          <a:xfrm>
            <a:off x="5812200" y="4984560"/>
            <a:ext cx="425052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graphicFrame>
        <p:nvGraphicFramePr>
          <p:cNvPr id="1090" name="Table 3"/>
          <p:cNvGraphicFramePr/>
          <p:nvPr/>
        </p:nvGraphicFramePr>
        <p:xfrm>
          <a:off x="1323000" y="1471680"/>
          <a:ext cx="1100520" cy="822960"/>
        </p:xfrm>
        <a:graphic>
          <a:graphicData uri="http://schemas.openxmlformats.org/drawingml/2006/table">
            <a:tbl>
              <a:tblPr/>
              <a:tblGrid>
                <a:gridCol w="366840">
                  <a:extLst>
                    <a:ext uri="{9D8B030D-6E8A-4147-A177-3AD203B41FA5}">
                      <a16:colId xmlns:a16="http://schemas.microsoft.com/office/drawing/2014/main" val="20000"/>
                    </a:ext>
                  </a:extLst>
                </a:gridCol>
                <a:gridCol w="366840">
                  <a:extLst>
                    <a:ext uri="{9D8B030D-6E8A-4147-A177-3AD203B41FA5}">
                      <a16:colId xmlns:a16="http://schemas.microsoft.com/office/drawing/2014/main" val="20001"/>
                    </a:ext>
                  </a:extLst>
                </a:gridCol>
                <a:gridCol w="366840">
                  <a:extLst>
                    <a:ext uri="{9D8B030D-6E8A-4147-A177-3AD203B41FA5}">
                      <a16:colId xmlns:a16="http://schemas.microsoft.com/office/drawing/2014/main" val="20002"/>
                    </a:ext>
                  </a:extLst>
                </a:gridCol>
              </a:tblGrid>
              <a:tr h="274320">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74320">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74320">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091" name="CustomShape 4"/>
          <p:cNvSpPr/>
          <p:nvPr/>
        </p:nvSpPr>
        <p:spPr>
          <a:xfrm>
            <a:off x="1357200" y="1195200"/>
            <a:ext cx="101052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sp>
        <p:nvSpPr>
          <p:cNvPr id="1092" name="CustomShape 5"/>
          <p:cNvSpPr/>
          <p:nvPr/>
        </p:nvSpPr>
        <p:spPr>
          <a:xfrm>
            <a:off x="1713240" y="2386440"/>
            <a:ext cx="298440" cy="458280"/>
          </a:xfrm>
          <a:prstGeom prst="downArrow">
            <a:avLst>
              <a:gd name="adj1" fmla="val 50000"/>
              <a:gd name="adj2" fmla="val 50000"/>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93" name="CustomShape 6"/>
          <p:cNvSpPr/>
          <p:nvPr/>
        </p:nvSpPr>
        <p:spPr>
          <a:xfrm>
            <a:off x="0" y="2937600"/>
            <a:ext cx="4473000" cy="54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500" b="0" strike="noStrike" spc="-1">
                <a:solidFill>
                  <a:srgbClr val="000000"/>
                </a:solidFill>
                <a:latin typeface="Calibri"/>
                <a:ea typeface="DejaVu Sans"/>
              </a:rPr>
              <a:t>The </a:t>
            </a:r>
            <a:r>
              <a:rPr lang="en-US" sz="1500" b="1" strike="noStrike" spc="-1">
                <a:solidFill>
                  <a:srgbClr val="000000"/>
                </a:solidFill>
                <a:latin typeface="Calibri"/>
                <a:ea typeface="DejaVu Sans"/>
              </a:rPr>
              <a:t>weights</a:t>
            </a:r>
            <a:r>
              <a:rPr lang="en-US" sz="1500" b="0" strike="noStrike" spc="-1">
                <a:solidFill>
                  <a:srgbClr val="000000"/>
                </a:solidFill>
                <a:latin typeface="Calibri"/>
                <a:ea typeface="DejaVu Sans"/>
              </a:rPr>
              <a:t> of the kernel and the </a:t>
            </a:r>
            <a:r>
              <a:rPr lang="en-US" sz="1500" b="1" strike="noStrike" spc="-1">
                <a:solidFill>
                  <a:srgbClr val="000000"/>
                </a:solidFill>
                <a:latin typeface="Calibri"/>
                <a:ea typeface="DejaVu Sans"/>
              </a:rPr>
              <a:t>bias</a:t>
            </a:r>
            <a:r>
              <a:rPr lang="en-US" sz="1500" b="0" strike="noStrike" spc="-1">
                <a:solidFill>
                  <a:srgbClr val="000000"/>
                </a:solidFill>
                <a:latin typeface="Calibri"/>
                <a:ea typeface="DejaVu Sans"/>
              </a:rPr>
              <a:t> of each feature map are trained with the back-propagation algorithm.</a:t>
            </a:r>
            <a:endParaRPr lang="en-AU" sz="1500" b="0" strike="noStrike" spc="-1">
              <a:latin typeface="Arial"/>
            </a:endParaRPr>
          </a:p>
        </p:txBody>
      </p:sp>
      <p:sp>
        <p:nvSpPr>
          <p:cNvPr id="1094" name="CustomShape 7"/>
          <p:cNvSpPr/>
          <p:nvPr/>
        </p:nvSpPr>
        <p:spPr>
          <a:xfrm>
            <a:off x="21600" y="3722760"/>
            <a:ext cx="4570560" cy="34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 feature map share  the same weights and bias.</a:t>
            </a:r>
            <a:endParaRPr lang="en-AU" sz="1700" b="0" strike="noStrike" spc="-1">
              <a:latin typeface="Arial"/>
            </a:endParaRPr>
          </a:p>
        </p:txBody>
      </p:sp>
      <p:sp>
        <p:nvSpPr>
          <p:cNvPr id="1095" name="CustomShape 8"/>
          <p:cNvSpPr/>
          <p:nvPr/>
        </p:nvSpPr>
        <p:spPr>
          <a:xfrm>
            <a:off x="38160" y="4243680"/>
            <a:ext cx="4525200" cy="60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An activation function is applied  after each convolutional layer.</a:t>
            </a:r>
            <a:endParaRPr lang="en-AU" sz="1700" b="0" strike="noStrike" spc="-1">
              <a:latin typeface="Arial"/>
            </a:endParaRPr>
          </a:p>
        </p:txBody>
      </p:sp>
      <p:sp>
        <p:nvSpPr>
          <p:cNvPr id="1096" name="Line 9"/>
          <p:cNvSpPr/>
          <p:nvPr/>
        </p:nvSpPr>
        <p:spPr>
          <a:xfrm>
            <a:off x="2423880" y="1662120"/>
            <a:ext cx="4012200" cy="1044360"/>
          </a:xfrm>
          <a:prstGeom prst="line">
            <a:avLst/>
          </a:prstGeom>
          <a:ln w="15840">
            <a:solidFill>
              <a:srgbClr val="EC1C24"/>
            </a:solidFill>
            <a:prstDash val="sysDash"/>
            <a:round/>
            <a:headEnd type="triangle" w="med" len="med"/>
          </a:ln>
        </p:spPr>
        <p:style>
          <a:lnRef idx="2">
            <a:schemeClr val="accent1"/>
          </a:lnRef>
          <a:fillRef idx="0">
            <a:schemeClr val="accent1"/>
          </a:fillRef>
          <a:effectRef idx="1">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90"/>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9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0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0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9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 Intuition</a:t>
            </a:r>
            <a:endParaRPr lang="en-AU" sz="2000" b="0" strike="noStrike" spc="-1">
              <a:latin typeface="Arial"/>
            </a:endParaRPr>
          </a:p>
        </p:txBody>
      </p:sp>
      <p:pic>
        <p:nvPicPr>
          <p:cNvPr id="1098" name="Picture 6" descr="CORE-Skills-ICONS-5.png"/>
          <p:cNvPicPr/>
          <p:nvPr/>
        </p:nvPicPr>
        <p:blipFill>
          <a:blip r:embed="rId2"/>
          <a:stretch/>
        </p:blipFill>
        <p:spPr>
          <a:xfrm>
            <a:off x="209520" y="0"/>
            <a:ext cx="872640" cy="872640"/>
          </a:xfrm>
          <a:prstGeom prst="rect">
            <a:avLst/>
          </a:prstGeom>
          <a:ln w="0">
            <a:noFill/>
          </a:ln>
        </p:spPr>
      </p:pic>
      <p:pic>
        <p:nvPicPr>
          <p:cNvPr id="1099" name="Picture 7"/>
          <p:cNvPicPr/>
          <p:nvPr/>
        </p:nvPicPr>
        <p:blipFill>
          <a:blip r:embed="rId3"/>
          <a:srcRect l="62915" t="6216" b="6696"/>
          <a:stretch/>
        </p:blipFill>
        <p:spPr>
          <a:xfrm>
            <a:off x="5797800" y="1754280"/>
            <a:ext cx="3110040" cy="1956240"/>
          </a:xfrm>
          <a:prstGeom prst="rect">
            <a:avLst/>
          </a:prstGeom>
          <a:ln w="0">
            <a:noFill/>
          </a:ln>
        </p:spPr>
      </p:pic>
      <p:pic>
        <p:nvPicPr>
          <p:cNvPr id="1100" name="Picture 8"/>
          <p:cNvPicPr/>
          <p:nvPr/>
        </p:nvPicPr>
        <p:blipFill>
          <a:blip r:embed="rId3"/>
          <a:srcRect l="753" t="-1350" r="72166" b="781"/>
          <a:stretch/>
        </p:blipFill>
        <p:spPr>
          <a:xfrm>
            <a:off x="209520" y="1481760"/>
            <a:ext cx="2475000" cy="2462400"/>
          </a:xfrm>
          <a:prstGeom prst="rect">
            <a:avLst/>
          </a:prstGeom>
          <a:ln w="0">
            <a:noFill/>
          </a:ln>
        </p:spPr>
      </p:pic>
      <p:pic>
        <p:nvPicPr>
          <p:cNvPr id="1101" name="Picture 9"/>
          <p:cNvPicPr/>
          <p:nvPr/>
        </p:nvPicPr>
        <p:blipFill>
          <a:blip r:embed="rId3"/>
          <a:srcRect l="27361" t="4665" r="38610" b="6216"/>
          <a:stretch/>
        </p:blipFill>
        <p:spPr>
          <a:xfrm>
            <a:off x="2686320" y="1641600"/>
            <a:ext cx="3110040" cy="2181960"/>
          </a:xfrm>
          <a:prstGeom prst="rect">
            <a:avLst/>
          </a:prstGeom>
          <a:ln w="0">
            <a:noFill/>
          </a:ln>
        </p:spPr>
      </p:pic>
      <p:sp>
        <p:nvSpPr>
          <p:cNvPr id="1102" name="CustomShape 2"/>
          <p:cNvSpPr/>
          <p:nvPr/>
        </p:nvSpPr>
        <p:spPr>
          <a:xfrm>
            <a:off x="5892120" y="4948200"/>
            <a:ext cx="425052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https://devblogs.nvidia.com/deep-learning-nutshell-core-concepts/</a:t>
            </a:r>
            <a:endParaRPr lang="en-AU" sz="8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CustomShape 1"/>
          <p:cNvSpPr/>
          <p:nvPr/>
        </p:nvSpPr>
        <p:spPr>
          <a:xfrm>
            <a:off x="463320" y="161892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Aggregation function, e.g., mean or max.</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 weights, but requires the definition of size, stride, padding.</a:t>
            </a:r>
            <a:endParaRPr lang="en-AU" sz="1400" b="0" strike="noStrike" spc="-1">
              <a:latin typeface="Arial"/>
            </a:endParaRPr>
          </a:p>
        </p:txBody>
      </p:sp>
      <p:sp>
        <p:nvSpPr>
          <p:cNvPr id="11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Pooling layer</a:t>
            </a:r>
            <a:endParaRPr lang="en-AU" sz="2000" b="0" strike="noStrike" spc="-1">
              <a:latin typeface="Arial"/>
            </a:endParaRPr>
          </a:p>
        </p:txBody>
      </p:sp>
      <p:sp>
        <p:nvSpPr>
          <p:cNvPr id="1105" name="CustomShape 3"/>
          <p:cNvSpPr/>
          <p:nvPr/>
        </p:nvSpPr>
        <p:spPr>
          <a:xfrm>
            <a:off x="463320" y="12823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subsample the output of a layers.</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06" name="CustomShape 4"/>
          <p:cNvSpPr/>
          <p:nvPr/>
        </p:nvSpPr>
        <p:spPr>
          <a:xfrm>
            <a:off x="-5220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107" name="Picture 6" descr="CORE-Skills-ICONS-5.png"/>
          <p:cNvPicPr/>
          <p:nvPr/>
        </p:nvPicPr>
        <p:blipFill>
          <a:blip r:embed="rId2"/>
          <a:stretch/>
        </p:blipFill>
        <p:spPr>
          <a:xfrm>
            <a:off x="209520" y="0"/>
            <a:ext cx="872640" cy="872640"/>
          </a:xfrm>
          <a:prstGeom prst="rect">
            <a:avLst/>
          </a:prstGeom>
          <a:ln w="0">
            <a:noFill/>
          </a:ln>
        </p:spPr>
      </p:pic>
      <p:pic>
        <p:nvPicPr>
          <p:cNvPr id="1108" name="Picture 7"/>
          <p:cNvPicPr/>
          <p:nvPr/>
        </p:nvPicPr>
        <p:blipFill>
          <a:blip r:embed="rId3"/>
          <a:stretch/>
        </p:blipFill>
        <p:spPr>
          <a:xfrm>
            <a:off x="1605600" y="2286360"/>
            <a:ext cx="6804000" cy="2821680"/>
          </a:xfrm>
          <a:prstGeom prst="rect">
            <a:avLst/>
          </a:prstGeom>
          <a:ln w="0">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Architecture</a:t>
            </a:r>
            <a:endParaRPr lang="en-AU" sz="2000" b="0" strike="noStrike" spc="-1">
              <a:latin typeface="Arial"/>
            </a:endParaRPr>
          </a:p>
        </p:txBody>
      </p:sp>
      <p:pic>
        <p:nvPicPr>
          <p:cNvPr id="1110" name="Picture 6" descr="CORE-Skills-ICONS-5.png"/>
          <p:cNvPicPr/>
          <p:nvPr/>
        </p:nvPicPr>
        <p:blipFill>
          <a:blip r:embed="rId2"/>
          <a:stretch/>
        </p:blipFill>
        <p:spPr>
          <a:xfrm>
            <a:off x="209520" y="0"/>
            <a:ext cx="872640" cy="872640"/>
          </a:xfrm>
          <a:prstGeom prst="rect">
            <a:avLst/>
          </a:prstGeom>
          <a:ln w="0">
            <a:noFill/>
          </a:ln>
        </p:spPr>
      </p:pic>
      <p:sp>
        <p:nvSpPr>
          <p:cNvPr id="1111" name="CustomShape 2"/>
          <p:cNvSpPr/>
          <p:nvPr/>
        </p:nvSpPr>
        <p:spPr>
          <a:xfrm>
            <a:off x="209520" y="1259280"/>
            <a:ext cx="8765280" cy="60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0000"/>
                </a:solidFill>
                <a:latin typeface="Calibri"/>
                <a:ea typeface="DejaVu Sans"/>
              </a:rPr>
              <a:t>The conventional convolutional neural network is formed by convolutional layers, pooling layers and fully connected layers (with activation functions).</a:t>
            </a:r>
            <a:endParaRPr lang="en-AU" sz="1700" b="0" strike="noStrike" spc="-1">
              <a:latin typeface="Arial"/>
            </a:endParaRPr>
          </a:p>
        </p:txBody>
      </p:sp>
      <p:pic>
        <p:nvPicPr>
          <p:cNvPr id="1112" name="Picture 12"/>
          <p:cNvPicPr/>
          <p:nvPr/>
        </p:nvPicPr>
        <p:blipFill>
          <a:blip r:embed="rId3"/>
          <a:stretch/>
        </p:blipFill>
        <p:spPr>
          <a:xfrm>
            <a:off x="209520" y="2001600"/>
            <a:ext cx="8765280" cy="1814040"/>
          </a:xfrm>
          <a:prstGeom prst="rect">
            <a:avLst/>
          </a:prstGeom>
          <a:ln w="0">
            <a:noFill/>
          </a:ln>
        </p:spPr>
      </p:pic>
      <p:sp>
        <p:nvSpPr>
          <p:cNvPr id="1113" name="CustomShape 3"/>
          <p:cNvSpPr/>
          <p:nvPr/>
        </p:nvSpPr>
        <p:spPr>
          <a:xfrm>
            <a:off x="209520" y="4011840"/>
            <a:ext cx="876528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Idea: </a:t>
            </a:r>
            <a:r>
              <a:rPr lang="en-US" sz="1600" b="0" strike="noStrike" spc="-1">
                <a:solidFill>
                  <a:srgbClr val="000000"/>
                </a:solidFill>
                <a:latin typeface="Calibri"/>
                <a:ea typeface="DejaVu Sans"/>
              </a:rPr>
              <a:t>Generate feature maps that contain relevant (discriminative)  and compacted high-level features about the input image. </a:t>
            </a:r>
            <a:r>
              <a:rPr lang="en-US" sz="1600" b="1" strike="noStrike" spc="-1">
                <a:solidFill>
                  <a:srgbClr val="000000"/>
                </a:solidFill>
                <a:latin typeface="Calibri"/>
                <a:ea typeface="DejaVu Sans"/>
              </a:rPr>
              <a:t> </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US" sz="1600" b="1" strike="noStrike" spc="-1">
                <a:solidFill>
                  <a:srgbClr val="000000"/>
                </a:solidFill>
                <a:latin typeface="Calibri"/>
                <a:ea typeface="DejaVu Sans"/>
              </a:rPr>
              <a:t>Final layer outputs the prediction of the class.</a:t>
            </a:r>
            <a:endParaRPr lang="en-AU" sz="1600" b="0" strike="noStrike" spc="-1">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CustomShape 1"/>
          <p:cNvSpPr/>
          <p:nvPr/>
        </p:nvSpPr>
        <p:spPr>
          <a:xfrm>
            <a:off x="463320" y="1739160"/>
            <a:ext cx="809100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As all neurons in a feature map share the same weights and bias, CNN models significantly reduces the number of parameters of the model.</a:t>
            </a: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E.g., consider 100 x 100 images -&gt; 10,000 pixels. A first MLP layer with 1,000 neurons (quite limited) requires 10 million parameters (just the first layer!).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1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vs Deep MLPs</a:t>
            </a:r>
            <a:endParaRPr lang="en-AU" sz="2000" b="0" strike="noStrike" spc="-1">
              <a:latin typeface="Arial"/>
            </a:endParaRPr>
          </a:p>
        </p:txBody>
      </p:sp>
      <p:sp>
        <p:nvSpPr>
          <p:cNvPr id="1116"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CNNs propose partially connected layers</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17" name="CustomShape 4"/>
          <p:cNvSpPr/>
          <p:nvPr/>
        </p:nvSpPr>
        <p:spPr>
          <a:xfrm>
            <a:off x="0" y="47682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Debora/Thomas(UWA)</a:t>
            </a:r>
            <a:endParaRPr lang="en-AU" sz="1050" b="0" strike="noStrike" spc="-1">
              <a:latin typeface="Arial"/>
            </a:endParaRPr>
          </a:p>
        </p:txBody>
      </p:sp>
      <p:pic>
        <p:nvPicPr>
          <p:cNvPr id="1118" name="Picture 6" descr="CORE-Skills-ICONS-5.png"/>
          <p:cNvPicPr/>
          <p:nvPr/>
        </p:nvPicPr>
        <p:blipFill>
          <a:blip r:embed="rId2"/>
          <a:stretch/>
        </p:blipFill>
        <p:spPr>
          <a:xfrm>
            <a:off x="209520" y="0"/>
            <a:ext cx="872640" cy="872640"/>
          </a:xfrm>
          <a:prstGeom prst="rect">
            <a:avLst/>
          </a:prstGeom>
          <a:ln w="0">
            <a:noFill/>
          </a:ln>
        </p:spPr>
      </p:pic>
      <p:sp>
        <p:nvSpPr>
          <p:cNvPr id="1119" name="CustomShape 5"/>
          <p:cNvSpPr/>
          <p:nvPr/>
        </p:nvSpPr>
        <p:spPr>
          <a:xfrm>
            <a:off x="463320" y="3162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Location and rotation invariance</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20" name="CustomShape 6"/>
          <p:cNvSpPr/>
          <p:nvPr/>
        </p:nvSpPr>
        <p:spPr>
          <a:xfrm>
            <a:off x="463320" y="356184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CNNs learns a pattern independently of its location and 2D rotation.</a:t>
            </a: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Transfer learning. </a:t>
            </a:r>
            <a:endParaRPr lang="en-AU" sz="16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CustomShape 1"/>
          <p:cNvSpPr/>
          <p:nvPr/>
        </p:nvSpPr>
        <p:spPr>
          <a:xfrm>
            <a:off x="463320" y="147060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1" strike="noStrike" spc="-1">
                <a:solidFill>
                  <a:srgbClr val="0F1137"/>
                </a:solidFill>
                <a:latin typeface="Calibri"/>
                <a:ea typeface="DejaVu Sans"/>
              </a:rPr>
              <a:t>Idea: use of pre-trained models</a:t>
            </a:r>
            <a:r>
              <a:rPr lang="en-US" sz="1400" b="0" strike="noStrike" spc="-1">
                <a:solidFill>
                  <a:srgbClr val="0F1137"/>
                </a:solidFill>
                <a:latin typeface="Calibri"/>
                <a:ea typeface="DejaVu Sans"/>
              </a:rPr>
              <a:t> on tasks similar to what you want to solve.</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2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Transfer Learning</a:t>
            </a:r>
            <a:endParaRPr lang="en-AU" sz="2000" b="0" strike="noStrike" spc="-1">
              <a:latin typeface="Arial"/>
            </a:endParaRPr>
          </a:p>
        </p:txBody>
      </p:sp>
      <p:sp>
        <p:nvSpPr>
          <p:cNvPr id="1123" name="CustomShape 3"/>
          <p:cNvSpPr/>
          <p:nvPr/>
        </p:nvSpPr>
        <p:spPr>
          <a:xfrm>
            <a:off x="463320" y="11455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Time efficient design of accurate deep learning models.</a:t>
            </a:r>
            <a:endParaRPr lang="en-AU" sz="1400" b="0" strike="noStrike" spc="-1">
              <a:latin typeface="Arial"/>
            </a:endParaRPr>
          </a:p>
        </p:txBody>
      </p:sp>
      <p:sp>
        <p:nvSpPr>
          <p:cNvPr id="1124" name="CustomShape 4"/>
          <p:cNvSpPr/>
          <p:nvPr/>
        </p:nvSpPr>
        <p:spPr>
          <a:xfrm>
            <a:off x="-5220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125" name="Picture 6" descr="CORE-Skills-ICONS-5.png"/>
          <p:cNvPicPr/>
          <p:nvPr/>
        </p:nvPicPr>
        <p:blipFill>
          <a:blip r:embed="rId3"/>
          <a:stretch/>
        </p:blipFill>
        <p:spPr>
          <a:xfrm>
            <a:off x="209520" y="0"/>
            <a:ext cx="872640" cy="872640"/>
          </a:xfrm>
          <a:prstGeom prst="rect">
            <a:avLst/>
          </a:prstGeom>
          <a:ln w="0">
            <a:noFill/>
          </a:ln>
        </p:spPr>
      </p:pic>
      <p:pic>
        <p:nvPicPr>
          <p:cNvPr id="1126" name="Picture 7"/>
          <p:cNvPicPr/>
          <p:nvPr/>
        </p:nvPicPr>
        <p:blipFill>
          <a:blip r:embed="rId4"/>
          <a:stretch/>
        </p:blipFill>
        <p:spPr>
          <a:xfrm>
            <a:off x="1997280" y="1817640"/>
            <a:ext cx="5148360" cy="3216240"/>
          </a:xfrm>
          <a:prstGeom prst="rect">
            <a:avLst/>
          </a:prstGeom>
          <a:ln w="0">
            <a:noFill/>
          </a:ln>
        </p:spPr>
      </p:pic>
      <p:sp>
        <p:nvSpPr>
          <p:cNvPr id="1127" name="CustomShape 5"/>
          <p:cNvSpPr/>
          <p:nvPr/>
        </p:nvSpPr>
        <p:spPr>
          <a:xfrm>
            <a:off x="7254360" y="4740480"/>
            <a:ext cx="1968120" cy="40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700" b="0" strike="noStrike" spc="-1">
                <a:solidFill>
                  <a:srgbClr val="000000"/>
                </a:solidFill>
                <a:latin typeface="Calibri"/>
                <a:ea typeface="DejaVu Sans"/>
              </a:rPr>
              <a:t>Source: https://towardsdatascience.com/transfer-learning-from-pre-trained-models-f2393f124751</a:t>
            </a:r>
            <a:endParaRPr lang="en-AU" sz="7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Powerful architectures</a:t>
            </a:r>
            <a:endParaRPr lang="en-AU" sz="2000" b="0" strike="noStrike" spc="-1">
              <a:latin typeface="Arial"/>
            </a:endParaRPr>
          </a:p>
        </p:txBody>
      </p:sp>
      <p:sp>
        <p:nvSpPr>
          <p:cNvPr id="1129" name="CustomShape 2"/>
          <p:cNvSpPr/>
          <p:nvPr/>
        </p:nvSpPr>
        <p:spPr>
          <a:xfrm>
            <a:off x="487440" y="12898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Variants of the fundamental architecture used for transfer learning.</a:t>
            </a:r>
            <a:endParaRPr lang="en-AU" sz="1400" b="0" strike="noStrike" spc="-1">
              <a:latin typeface="Arial"/>
            </a:endParaRPr>
          </a:p>
        </p:txBody>
      </p:sp>
      <p:pic>
        <p:nvPicPr>
          <p:cNvPr id="1130" name="Picture 6" descr="CORE-Skills-ICONS-5.png"/>
          <p:cNvPicPr/>
          <p:nvPr/>
        </p:nvPicPr>
        <p:blipFill>
          <a:blip r:embed="rId2"/>
          <a:stretch/>
        </p:blipFill>
        <p:spPr>
          <a:xfrm>
            <a:off x="209520" y="0"/>
            <a:ext cx="872640" cy="872640"/>
          </a:xfrm>
          <a:prstGeom prst="rect">
            <a:avLst/>
          </a:prstGeom>
          <a:ln w="0">
            <a:noFill/>
          </a:ln>
        </p:spPr>
      </p:pic>
      <p:sp>
        <p:nvSpPr>
          <p:cNvPr id="1131" name="CustomShape 3"/>
          <p:cNvSpPr/>
          <p:nvPr/>
        </p:nvSpPr>
        <p:spPr>
          <a:xfrm>
            <a:off x="561960" y="3232440"/>
            <a:ext cx="3721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GoogLeNet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3"/>
              </a:rPr>
              <a:t>https://ai.google/research/pubs/pub43022</a:t>
            </a:r>
            <a:endParaRPr lang="en-AU" sz="1600" b="0" strike="noStrike" spc="-1">
              <a:latin typeface="Arial"/>
            </a:endParaRPr>
          </a:p>
        </p:txBody>
      </p:sp>
      <p:sp>
        <p:nvSpPr>
          <p:cNvPr id="1132" name="CustomShape 4"/>
          <p:cNvSpPr/>
          <p:nvPr/>
        </p:nvSpPr>
        <p:spPr>
          <a:xfrm>
            <a:off x="538200" y="3974760"/>
            <a:ext cx="8291520" cy="81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ResNet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4"/>
              </a:rPr>
              <a:t>https://www.cv-foundation.org/openaccess/content_cvpr_2016/html/He_Deep_Residual_Learning_CVPR_2016_paper.html</a:t>
            </a:r>
            <a:endParaRPr lang="en-AU" sz="1600" b="0" strike="noStrike" spc="-1">
              <a:latin typeface="Arial"/>
            </a:endParaRPr>
          </a:p>
          <a:p>
            <a:pPr>
              <a:lnSpc>
                <a:spcPct val="100000"/>
              </a:lnSpc>
            </a:pPr>
            <a:endParaRPr lang="en-AU" sz="1600" b="0" strike="noStrike" spc="-1">
              <a:latin typeface="Arial"/>
            </a:endParaRPr>
          </a:p>
        </p:txBody>
      </p:sp>
      <p:sp>
        <p:nvSpPr>
          <p:cNvPr id="1133" name="CustomShape 5"/>
          <p:cNvSpPr/>
          <p:nvPr/>
        </p:nvSpPr>
        <p:spPr>
          <a:xfrm>
            <a:off x="563760" y="2487960"/>
            <a:ext cx="51238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VGG</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5"/>
              </a:rPr>
              <a:t>http://www.robots.ox.ac.uk/~vgg/practicals/cnn/index.html</a:t>
            </a:r>
            <a:endParaRPr lang="en-AU" sz="1600" b="0" strike="noStrike" spc="-1">
              <a:latin typeface="Arial"/>
            </a:endParaRPr>
          </a:p>
        </p:txBody>
      </p:sp>
      <p:sp>
        <p:nvSpPr>
          <p:cNvPr id="1134" name="CustomShape 6"/>
          <p:cNvSpPr/>
          <p:nvPr/>
        </p:nvSpPr>
        <p:spPr>
          <a:xfrm>
            <a:off x="559080" y="1701720"/>
            <a:ext cx="324180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InceptionV4</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6"/>
              </a:rPr>
              <a:t>https://arxiv.org/pdf/1602.07261.pdf</a:t>
            </a:r>
            <a:endParaRPr lang="en-AU" sz="16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CustomShape 1"/>
          <p:cNvSpPr/>
          <p:nvPr/>
        </p:nvSpPr>
        <p:spPr>
          <a:xfrm>
            <a:off x="1060920" y="1741320"/>
            <a:ext cx="6184080" cy="154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9 Recurrent Neural Networks (RNNs)</a:t>
            </a:r>
            <a:endParaRPr lang="en-AU" sz="4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CustomShape 1"/>
          <p:cNvSpPr/>
          <p:nvPr/>
        </p:nvSpPr>
        <p:spPr>
          <a:xfrm>
            <a:off x="414720" y="15609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pattern recognition models.</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on unstructured data.</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7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Neuro-inspired computation</a:t>
            </a:r>
            <a:endParaRPr lang="en-AU" sz="2000" b="0" strike="noStrike" spc="-1">
              <a:latin typeface="Arial"/>
            </a:endParaRPr>
          </a:p>
        </p:txBody>
      </p:sp>
      <p:sp>
        <p:nvSpPr>
          <p:cNvPr id="478" name="CustomShape 3"/>
          <p:cNvSpPr/>
          <p:nvPr/>
        </p:nvSpPr>
        <p:spPr>
          <a:xfrm>
            <a:off x="414720" y="1106640"/>
            <a:ext cx="58219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Artificial neural networks (ANNs): family of models with a gross inspiration from the brain.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79" name="CustomShape 4"/>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480" name="Picture 6_3" descr="CORE-Skills-ICONS-5.png"/>
          <p:cNvPicPr/>
          <p:nvPr/>
        </p:nvPicPr>
        <p:blipFill>
          <a:blip r:embed="rId2"/>
          <a:stretch/>
        </p:blipFill>
        <p:spPr>
          <a:xfrm>
            <a:off x="209520" y="0"/>
            <a:ext cx="872640" cy="872640"/>
          </a:xfrm>
          <a:prstGeom prst="rect">
            <a:avLst/>
          </a:prstGeom>
          <a:ln w="0">
            <a:noFill/>
          </a:ln>
        </p:spPr>
      </p:pic>
      <p:pic>
        <p:nvPicPr>
          <p:cNvPr id="481" name="Picture 7_1"/>
          <p:cNvPicPr/>
          <p:nvPr/>
        </p:nvPicPr>
        <p:blipFill>
          <a:blip r:embed="rId3"/>
          <a:stretch/>
        </p:blipFill>
        <p:spPr>
          <a:xfrm>
            <a:off x="437040" y="2329200"/>
            <a:ext cx="3944880" cy="2555280"/>
          </a:xfrm>
          <a:prstGeom prst="rect">
            <a:avLst/>
          </a:prstGeom>
          <a:ln w="0">
            <a:noFill/>
          </a:ln>
        </p:spPr>
      </p:pic>
      <p:sp>
        <p:nvSpPr>
          <p:cNvPr id="482" name="CustomShape 5"/>
          <p:cNvSpPr/>
          <p:nvPr/>
        </p:nvSpPr>
        <p:spPr>
          <a:xfrm>
            <a:off x="1423080" y="2033280"/>
            <a:ext cx="18306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Biological neuron</a:t>
            </a:r>
            <a:endParaRPr lang="en-AU" sz="1800" b="0" strike="noStrike" spc="-1">
              <a:latin typeface="Arial"/>
            </a:endParaRPr>
          </a:p>
        </p:txBody>
      </p:sp>
      <p:pic>
        <p:nvPicPr>
          <p:cNvPr id="483" name="Picture 9_2"/>
          <p:cNvPicPr/>
          <p:nvPr/>
        </p:nvPicPr>
        <p:blipFill>
          <a:blip r:embed="rId4"/>
          <a:stretch/>
        </p:blipFill>
        <p:spPr>
          <a:xfrm>
            <a:off x="4820400" y="2329200"/>
            <a:ext cx="4322160" cy="2606400"/>
          </a:xfrm>
          <a:prstGeom prst="rect">
            <a:avLst/>
          </a:prstGeom>
          <a:ln w="0">
            <a:noFill/>
          </a:ln>
        </p:spPr>
      </p:pic>
      <p:sp>
        <p:nvSpPr>
          <p:cNvPr id="484" name="CustomShape 6"/>
          <p:cNvSpPr/>
          <p:nvPr/>
        </p:nvSpPr>
        <p:spPr>
          <a:xfrm>
            <a:off x="6402240" y="1998360"/>
            <a:ext cx="17161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Artificial neuron</a:t>
            </a:r>
            <a:endParaRPr lang="en-AU" sz="1800" b="0" strike="noStrike" spc="-1">
              <a:latin typeface="Arial"/>
            </a:endParaRPr>
          </a:p>
        </p:txBody>
      </p:sp>
      <p:sp>
        <p:nvSpPr>
          <p:cNvPr id="485" name="CustomShape 7"/>
          <p:cNvSpPr/>
          <p:nvPr/>
        </p:nvSpPr>
        <p:spPr>
          <a:xfrm>
            <a:off x="6335280" y="4281840"/>
            <a:ext cx="2865240" cy="515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alibri"/>
                <a:ea typeface="DejaVu Sans"/>
              </a:rPr>
              <a:t>Our brain: </a:t>
            </a:r>
            <a:r>
              <a:rPr lang="en-US" sz="1400" b="0" strike="noStrike" spc="-1">
                <a:solidFill>
                  <a:srgbClr val="000000"/>
                </a:solidFill>
                <a:latin typeface="Calibri"/>
                <a:ea typeface="DejaVu Sans"/>
              </a:rPr>
              <a:t>about 86 billion neurons</a:t>
            </a:r>
            <a:r>
              <a:rPr lang="en-US" sz="1400" b="0" strike="noStrike" spc="-1" baseline="30000">
                <a:solidFill>
                  <a:srgbClr val="000000"/>
                </a:solidFill>
                <a:latin typeface="Calibri"/>
                <a:ea typeface="DejaVu Sans"/>
              </a:rPr>
              <a:t>1</a:t>
            </a:r>
            <a:r>
              <a:rPr lang="en-US" sz="1400" b="0" strike="noStrike" spc="-1">
                <a:solidFill>
                  <a:srgbClr val="000000"/>
                </a:solidFill>
                <a:latin typeface="Calibri"/>
                <a:ea typeface="DejaVu Sans"/>
              </a:rPr>
              <a:t>.</a:t>
            </a:r>
            <a:endParaRPr lang="en-AU" sz="1400" b="0" strike="noStrike" spc="-1">
              <a:latin typeface="Arial"/>
            </a:endParaRPr>
          </a:p>
          <a:p>
            <a:pPr>
              <a:lnSpc>
                <a:spcPct val="100000"/>
              </a:lnSpc>
            </a:pPr>
            <a:r>
              <a:rPr lang="en-US" sz="1400" b="1" strike="noStrike" spc="-1">
                <a:solidFill>
                  <a:srgbClr val="000000"/>
                </a:solidFill>
                <a:latin typeface="Calibri"/>
                <a:ea typeface="DejaVu Sans"/>
              </a:rPr>
              <a:t>Largest ANN: </a:t>
            </a:r>
            <a:r>
              <a:rPr lang="en-US" sz="1400" b="0" strike="noStrike" spc="-1">
                <a:solidFill>
                  <a:srgbClr val="000000"/>
                </a:solidFill>
                <a:latin typeface="Calibri"/>
                <a:ea typeface="DejaVu Sans"/>
              </a:rPr>
              <a:t>about million neurons</a:t>
            </a:r>
            <a:r>
              <a:rPr lang="en-US" sz="1400" b="0" strike="noStrike" spc="-1" baseline="30000">
                <a:solidFill>
                  <a:srgbClr val="000000"/>
                </a:solidFill>
                <a:latin typeface="Calibri"/>
                <a:ea typeface="DejaVu Sans"/>
              </a:rPr>
              <a:t>2</a:t>
            </a:r>
            <a:r>
              <a:rPr lang="en-US" sz="1400" b="0" strike="noStrike" spc="-1">
                <a:solidFill>
                  <a:srgbClr val="000000"/>
                </a:solidFill>
                <a:latin typeface="Calibri"/>
                <a:ea typeface="DejaVu Sans"/>
              </a:rPr>
              <a:t>.</a:t>
            </a:r>
            <a:endParaRPr lang="en-AU" sz="1400" b="0" strike="noStrike" spc="-1">
              <a:latin typeface="Arial"/>
            </a:endParaRPr>
          </a:p>
        </p:txBody>
      </p:sp>
      <p:sp>
        <p:nvSpPr>
          <p:cNvPr id="486" name="CustomShape 8"/>
          <p:cNvSpPr/>
          <p:nvPr/>
        </p:nvSpPr>
        <p:spPr>
          <a:xfrm>
            <a:off x="6260040" y="4804920"/>
            <a:ext cx="293832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800" b="0" strike="noStrike" spc="-1">
                <a:solidFill>
                  <a:srgbClr val="000000"/>
                </a:solidFill>
                <a:latin typeface="Calibri"/>
                <a:ea typeface="DejaVu Sans"/>
              </a:rPr>
              <a:t>1 </a:t>
            </a:r>
            <a:r>
              <a:rPr lang="en-US" sz="800" b="0" u="sng" strike="noStrike" spc="-1">
                <a:solidFill>
                  <a:srgbClr val="0000FF"/>
                </a:solidFill>
                <a:uFillTx/>
                <a:latin typeface="Calibri"/>
                <a:ea typeface="DejaVu Sans"/>
                <a:hlinkClick r:id="rId5"/>
              </a:rPr>
              <a:t>https://www.nature.com/scitable/blog/brain-metrics/</a:t>
            </a:r>
            <a:endParaRPr lang="en-AU" sz="800" b="0" strike="noStrike" spc="-1">
              <a:latin typeface="Arial"/>
            </a:endParaRPr>
          </a:p>
          <a:p>
            <a:pPr>
              <a:lnSpc>
                <a:spcPct val="100000"/>
              </a:lnSpc>
            </a:pPr>
            <a:r>
              <a:rPr lang="en-US" sz="800" b="0" strike="noStrike" spc="-1">
                <a:solidFill>
                  <a:srgbClr val="000000"/>
                </a:solidFill>
                <a:latin typeface="Calibri"/>
                <a:ea typeface="DejaVu Sans"/>
              </a:rPr>
              <a:t>2 </a:t>
            </a:r>
            <a:r>
              <a:rPr lang="en-US" sz="800" b="0" u="sng" strike="noStrike" spc="-1">
                <a:solidFill>
                  <a:srgbClr val="0000FF"/>
                </a:solidFill>
                <a:uFillTx/>
                <a:latin typeface="Calibri"/>
                <a:ea typeface="DejaVu Sans"/>
                <a:hlinkClick r:id="rId6"/>
              </a:rPr>
              <a:t>https://phys.org/2018-06-ai-method-power-artificial-neural.html</a:t>
            </a:r>
            <a:endParaRPr lang="en-AU" sz="800" b="0" strike="noStrike" spc="-1">
              <a:latin typeface="Arial"/>
            </a:endParaRPr>
          </a:p>
        </p:txBody>
      </p:sp>
      <p:pic>
        <p:nvPicPr>
          <p:cNvPr id="487" name="Picture 13_1"/>
          <p:cNvPicPr/>
          <p:nvPr/>
        </p:nvPicPr>
        <p:blipFill>
          <a:blip r:embed="rId7"/>
          <a:stretch/>
        </p:blipFill>
        <p:spPr>
          <a:xfrm>
            <a:off x="6238080" y="1038960"/>
            <a:ext cx="2799360" cy="86940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84"/>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83"/>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8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4"/>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83"/>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8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CustomShape 1"/>
          <p:cNvSpPr/>
          <p:nvPr/>
        </p:nvSpPr>
        <p:spPr>
          <a:xfrm>
            <a:off x="463320" y="1436040"/>
            <a:ext cx="6948720" cy="85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Temporal dynamics connecting data samples are important.</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Context is important: past samples or decisions influence current predictions.</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Share features  across different positions of the data is important.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3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Sequence models</a:t>
            </a:r>
            <a:endParaRPr lang="en-AU" sz="2000" b="0" strike="noStrike" spc="-1">
              <a:latin typeface="Arial"/>
            </a:endParaRPr>
          </a:p>
        </p:txBody>
      </p:sp>
      <p:sp>
        <p:nvSpPr>
          <p:cNvPr id="1138" name="CustomShape 3"/>
          <p:cNvSpPr/>
          <p:nvPr/>
        </p:nvSpPr>
        <p:spPr>
          <a:xfrm>
            <a:off x="463320" y="12150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When to use sequence models?</a:t>
            </a:r>
            <a:endParaRPr lang="en-AU" sz="1400" b="0" strike="noStrike" spc="-1">
              <a:latin typeface="Arial"/>
            </a:endParaRPr>
          </a:p>
        </p:txBody>
      </p:sp>
      <p:sp>
        <p:nvSpPr>
          <p:cNvPr id="113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4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41" name="CustomShape 5"/>
          <p:cNvSpPr/>
          <p:nvPr/>
        </p:nvSpPr>
        <p:spPr>
          <a:xfrm>
            <a:off x="217440" y="4412520"/>
            <a:ext cx="8266320" cy="69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1 - ChandolaV, Banerjee A, Kumar V. Anomaly detection: A survey. ACM computing surveys (CSUR). 2009 Jul 1;41(3):15.</a:t>
            </a:r>
            <a:endParaRPr lang="en-AU" sz="800" b="0" strike="noStrike" spc="-1">
              <a:latin typeface="Arial"/>
            </a:endParaRPr>
          </a:p>
          <a:p>
            <a:pPr>
              <a:lnSpc>
                <a:spcPct val="100000"/>
              </a:lnSpc>
            </a:pPr>
            <a:r>
              <a:rPr lang="en-US" sz="800" b="0" strike="noStrike" spc="-1">
                <a:solidFill>
                  <a:srgbClr val="000000"/>
                </a:solidFill>
                <a:latin typeface="Calibri"/>
                <a:ea typeface="Calibri"/>
              </a:rPr>
              <a:t>2 - MirikitaniDT, NikolaevN. Recursive bayesianrecurrent neural networks for time-series modeling. IEEE Transactions on Neural Networks. 2010 Feb;21(2):262-74.</a:t>
            </a:r>
            <a:endParaRPr lang="en-AU" sz="800" b="0" strike="noStrike" spc="-1">
              <a:latin typeface="Arial"/>
            </a:endParaRPr>
          </a:p>
          <a:p>
            <a:pPr>
              <a:lnSpc>
                <a:spcPct val="100000"/>
              </a:lnSpc>
            </a:pPr>
            <a:r>
              <a:rPr lang="en-US" sz="800" b="0" strike="noStrike" spc="-1">
                <a:solidFill>
                  <a:srgbClr val="000000"/>
                </a:solidFill>
                <a:latin typeface="Calibri"/>
                <a:ea typeface="Calibri"/>
              </a:rPr>
              <a:t>3 - </a:t>
            </a:r>
            <a:r>
              <a:rPr lang="en-US" sz="800" b="0" u="sng" strike="noStrike" spc="-1">
                <a:solidFill>
                  <a:srgbClr val="0000FF"/>
                </a:solidFill>
                <a:uFillTx/>
                <a:latin typeface="Calibri"/>
                <a:ea typeface="Calibri"/>
                <a:hlinkClick r:id="rId3"/>
              </a:rPr>
              <a:t>https://cs.gmu.edu/~xwang24/Projects/RPM.html</a:t>
            </a:r>
            <a:endParaRPr lang="en-AU" sz="800" b="0" strike="noStrike" spc="-1">
              <a:latin typeface="Arial"/>
            </a:endParaRPr>
          </a:p>
          <a:p>
            <a:pPr>
              <a:lnSpc>
                <a:spcPct val="100000"/>
              </a:lnSpc>
            </a:pPr>
            <a:r>
              <a:rPr lang="en-US" sz="800" b="0" strike="noStrike" spc="-1">
                <a:solidFill>
                  <a:srgbClr val="000000"/>
                </a:solidFill>
                <a:latin typeface="Calibri"/>
                <a:ea typeface="Calibri"/>
              </a:rPr>
              <a:t>4 - Zak, G,  et al. Application of ARMA modelling and alpha-stable distribution for local damage detection in bearings, Diagnostyka,2014.</a:t>
            </a:r>
            <a:endParaRPr lang="en-AU" sz="800" b="0" strike="noStrike" spc="-1">
              <a:latin typeface="Arial"/>
            </a:endParaRPr>
          </a:p>
          <a:p>
            <a:pPr>
              <a:lnSpc>
                <a:spcPct val="100000"/>
              </a:lnSpc>
            </a:pPr>
            <a:endParaRPr lang="en-AU" sz="800" b="0" strike="noStrike" spc="-1">
              <a:latin typeface="Arial"/>
            </a:endParaRPr>
          </a:p>
        </p:txBody>
      </p:sp>
      <p:pic>
        <p:nvPicPr>
          <p:cNvPr id="1142" name="Picture 10" descr="A picture containing screenshot&#10;&#10;Description generated with very high confidence"/>
          <p:cNvPicPr/>
          <p:nvPr/>
        </p:nvPicPr>
        <p:blipFill>
          <a:blip r:embed="rId4"/>
          <a:stretch/>
        </p:blipFill>
        <p:spPr>
          <a:xfrm>
            <a:off x="940320" y="2282040"/>
            <a:ext cx="6335280" cy="2076120"/>
          </a:xfrm>
          <a:prstGeom prst="rect">
            <a:avLst/>
          </a:prstGeom>
          <a:ln w="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CustomShape 1"/>
          <p:cNvSpPr/>
          <p:nvPr/>
        </p:nvSpPr>
        <p:spPr>
          <a:xfrm>
            <a:off x="428400" y="1262880"/>
            <a:ext cx="7866360" cy="590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Similar to their feedforward counterpart, but including loop connections, allowing information to persist.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4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Recurrent Neural Network Model </a:t>
            </a:r>
            <a:endParaRPr lang="en-AU" sz="2000" b="0" strike="noStrike" spc="-1">
              <a:latin typeface="Arial"/>
            </a:endParaRPr>
          </a:p>
        </p:txBody>
      </p:sp>
      <p:sp>
        <p:nvSpPr>
          <p:cNvPr id="1145"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46"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47" name="Picture 5" descr="A close up of a logo&#10;&#10;Description generated with very high confidence"/>
          <p:cNvPicPr/>
          <p:nvPr/>
        </p:nvPicPr>
        <p:blipFill>
          <a:blip r:embed="rId3"/>
          <a:stretch/>
        </p:blipFill>
        <p:spPr>
          <a:xfrm>
            <a:off x="1395000" y="1702440"/>
            <a:ext cx="5655600" cy="3222000"/>
          </a:xfrm>
          <a:prstGeom prst="rect">
            <a:avLst/>
          </a:prstGeom>
          <a:ln w="0">
            <a:noFill/>
          </a:ln>
        </p:spPr>
      </p:pic>
      <p:sp>
        <p:nvSpPr>
          <p:cNvPr id="1148" name="CustomShape 4"/>
          <p:cNvSpPr/>
          <p:nvPr/>
        </p:nvSpPr>
        <p:spPr>
          <a:xfrm>
            <a:off x="5399640" y="496260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150"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51"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52" name="Picture 5" descr="A close up of a map&#10;&#10;Description generated with high confidence"/>
          <p:cNvPicPr/>
          <p:nvPr/>
        </p:nvPicPr>
        <p:blipFill>
          <a:blip r:embed="rId3"/>
          <a:stretch/>
        </p:blipFill>
        <p:spPr>
          <a:xfrm>
            <a:off x="1641600" y="1097280"/>
            <a:ext cx="5456520" cy="3744000"/>
          </a:xfrm>
          <a:prstGeom prst="rect">
            <a:avLst/>
          </a:prstGeom>
          <a:ln w="0">
            <a:noFill/>
          </a:ln>
        </p:spPr>
      </p:pic>
      <p:pic>
        <p:nvPicPr>
          <p:cNvPr id="1153" name="Picture 9" descr="A screenshot of a cell phone&#10;&#10;Description generated with very high confidence"/>
          <p:cNvPicPr/>
          <p:nvPr/>
        </p:nvPicPr>
        <p:blipFill>
          <a:blip r:embed="rId4"/>
          <a:stretch/>
        </p:blipFill>
        <p:spPr>
          <a:xfrm>
            <a:off x="6101280" y="983880"/>
            <a:ext cx="2741760" cy="1857960"/>
          </a:xfrm>
          <a:prstGeom prst="rect">
            <a:avLst/>
          </a:prstGeom>
          <a:ln w="0">
            <a:noFill/>
          </a:ln>
        </p:spPr>
      </p:pic>
      <p:pic>
        <p:nvPicPr>
          <p:cNvPr id="1154" name="Picture 11" descr="A close up of a map&#10;&#10;Description generated with very high confidence"/>
          <p:cNvPicPr/>
          <p:nvPr/>
        </p:nvPicPr>
        <p:blipFill>
          <a:blip r:embed="rId5"/>
          <a:stretch/>
        </p:blipFill>
        <p:spPr>
          <a:xfrm>
            <a:off x="195840" y="3046680"/>
            <a:ext cx="2741760" cy="1880280"/>
          </a:xfrm>
          <a:prstGeom prst="rect">
            <a:avLst/>
          </a:prstGeom>
          <a:ln w="0">
            <a:noFill/>
          </a:ln>
        </p:spPr>
      </p:pic>
      <p:sp>
        <p:nvSpPr>
          <p:cNvPr id="1155" name="CustomShape 3"/>
          <p:cNvSpPr/>
          <p:nvPr/>
        </p:nvSpPr>
        <p:spPr>
          <a:xfrm>
            <a:off x="5399640" y="496260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157"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58"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59" name="CustomShape 3"/>
          <p:cNvSpPr/>
          <p:nvPr/>
        </p:nvSpPr>
        <p:spPr>
          <a:xfrm>
            <a:off x="5399640" y="495396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pic>
        <p:nvPicPr>
          <p:cNvPr id="1160" name="Picture 3" descr="A screenshot of a cell phone&#10;&#10;Description generated with very high confidence"/>
          <p:cNvPicPr/>
          <p:nvPr/>
        </p:nvPicPr>
        <p:blipFill>
          <a:blip r:embed="rId3"/>
          <a:stretch/>
        </p:blipFill>
        <p:spPr>
          <a:xfrm>
            <a:off x="1607040" y="1139040"/>
            <a:ext cx="6136200" cy="3786480"/>
          </a:xfrm>
          <a:prstGeom prst="rect">
            <a:avLst/>
          </a:prstGeom>
          <a:ln w="0">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63320" y="1124280"/>
            <a:ext cx="8299440" cy="115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Forward pass: </a:t>
            </a:r>
            <a:r>
              <a:rPr lang="en-US" sz="1400" b="0" strike="noStrike" spc="-1">
                <a:solidFill>
                  <a:srgbClr val="0F1137"/>
                </a:solidFill>
                <a:latin typeface="Calibri"/>
                <a:ea typeface="Calibri"/>
              </a:rPr>
              <a:t>Training instances are fed to the network and output are computed.</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Backward pass: </a:t>
            </a:r>
            <a:r>
              <a:rPr lang="en-US" sz="1400" b="0" strike="noStrike" spc="-1">
                <a:solidFill>
                  <a:srgbClr val="0F1137"/>
                </a:solidFill>
                <a:latin typeface="Calibri"/>
                <a:ea typeface="Calibri"/>
              </a:rPr>
              <a:t>Measures the error gradients (in all time steps) with respect to all parameters in the network by (back)propagating the error gradient. </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16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Backpropagation through time</a:t>
            </a:r>
            <a:endParaRPr lang="en-AU" sz="2000" b="0" strike="noStrike" spc="-1">
              <a:latin typeface="Arial"/>
            </a:endParaRPr>
          </a:p>
        </p:txBody>
      </p:sp>
      <p:sp>
        <p:nvSpPr>
          <p:cNvPr id="116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64"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65" name="Picture 5" descr="A picture containing object, clock&#10;&#10;Description generated with very high confidence"/>
          <p:cNvPicPr/>
          <p:nvPr/>
        </p:nvPicPr>
        <p:blipFill>
          <a:blip r:embed="rId3"/>
          <a:stretch/>
        </p:blipFill>
        <p:spPr>
          <a:xfrm>
            <a:off x="2334600" y="2102040"/>
            <a:ext cx="4083840" cy="2925720"/>
          </a:xfrm>
          <a:prstGeom prst="rect">
            <a:avLst/>
          </a:prstGeom>
          <a:ln w="0">
            <a:noFill/>
          </a:ln>
        </p:spPr>
      </p:pic>
      <p:sp>
        <p:nvSpPr>
          <p:cNvPr id="1166" name="CustomShape 4"/>
          <p:cNvSpPr/>
          <p:nvPr/>
        </p:nvSpPr>
        <p:spPr>
          <a:xfrm>
            <a:off x="4880160" y="4953960"/>
            <a:ext cx="477648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P. J. Werbos, 1990. Backpropagation through time: what it does and how to do it</a:t>
            </a:r>
            <a:endParaRPr lang="en-AU" sz="900" b="0" strike="noStrike" spc="-1">
              <a:latin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CustomShape 1"/>
          <p:cNvSpPr/>
          <p:nvPr/>
        </p:nvSpPr>
        <p:spPr>
          <a:xfrm>
            <a:off x="463320" y="1739160"/>
            <a:ext cx="815220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To train it on long sequences, many time steps make the unrolled RNN similar to a very deep network.</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gradients get smaller and smaller as GD goes down to the lower layers - for which connection weights remain practically unchanged.</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168"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Vanishing Gradients</a:t>
            </a:r>
            <a:endParaRPr lang="en-AU" sz="2000" b="0" strike="noStrike" spc="-1">
              <a:latin typeface="Arial"/>
            </a:endParaRPr>
          </a:p>
        </p:txBody>
      </p:sp>
      <p:sp>
        <p:nvSpPr>
          <p:cNvPr id="1169"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strike="noStrike" spc="-1">
                <a:solidFill>
                  <a:srgbClr val="A40F6C"/>
                </a:solidFill>
                <a:latin typeface="Calibri"/>
                <a:ea typeface="Calibri"/>
              </a:rPr>
              <a:t>A basic RNN algorithm very often runs into vanishing gradient problems.</a:t>
            </a:r>
            <a:endParaRPr lang="en-AU" sz="1400" b="0" strike="noStrike" spc="-1">
              <a:latin typeface="Arial"/>
            </a:endParaRPr>
          </a:p>
        </p:txBody>
      </p:sp>
      <p:sp>
        <p:nvSpPr>
          <p:cNvPr id="1170"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71"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72" name="CustomShape 5"/>
          <p:cNvSpPr/>
          <p:nvPr/>
        </p:nvSpPr>
        <p:spPr>
          <a:xfrm>
            <a:off x="4958280" y="4815360"/>
            <a:ext cx="480276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Pascanuet al., 2013. On the difficulty of training recurrent neural networks. </a:t>
            </a:r>
            <a:endParaRPr lang="en-AU" sz="900" b="0" strike="noStrike" spc="-1">
              <a:latin typeface="Arial"/>
            </a:endParaRPr>
          </a:p>
          <a:p>
            <a:pPr>
              <a:lnSpc>
                <a:spcPct val="100000"/>
              </a:lnSpc>
            </a:pPr>
            <a:r>
              <a:rPr lang="en-US" sz="900" b="0" strike="noStrike" spc="-1">
                <a:solidFill>
                  <a:srgbClr val="000000"/>
                </a:solidFill>
                <a:latin typeface="Calibri"/>
                <a:ea typeface="Calibri"/>
              </a:rPr>
              <a:t>Sentence examples from </a:t>
            </a:r>
            <a:r>
              <a:rPr lang="en-US" sz="900" b="0" u="sng" strike="noStrike" spc="-1">
                <a:solidFill>
                  <a:srgbClr val="0000FF"/>
                </a:solidFill>
                <a:uFillTx/>
                <a:latin typeface="Calibri"/>
                <a:ea typeface="Calibri"/>
                <a:hlinkClick r:id="rId3"/>
              </a:rPr>
              <a:t>https://cs224d.stanford.edu/lecture_notes/LectureNotes4.pdf</a:t>
            </a:r>
            <a:r>
              <a:rPr lang="en-US" sz="900" b="0" strike="noStrike" spc="-1">
                <a:solidFill>
                  <a:srgbClr val="000000"/>
                </a:solidFill>
                <a:latin typeface="Calibri"/>
                <a:ea typeface="Calibri"/>
              </a:rPr>
              <a:t>.</a:t>
            </a:r>
            <a:endParaRPr lang="en-AU" sz="900" b="0" strike="noStrike" spc="-1">
              <a:latin typeface="Arial"/>
            </a:endParaRPr>
          </a:p>
          <a:p>
            <a:pPr>
              <a:lnSpc>
                <a:spcPct val="100000"/>
              </a:lnSpc>
            </a:pPr>
            <a:endParaRPr lang="en-AU" sz="900" b="0" strike="noStrike" spc="-1">
              <a:latin typeface="Arial"/>
            </a:endParaRPr>
          </a:p>
        </p:txBody>
      </p:sp>
      <p:pic>
        <p:nvPicPr>
          <p:cNvPr id="1173" name="Picture 8" descr="A drawing of a cartoon character&#10;&#10;Description generated with high confidence"/>
          <p:cNvPicPr/>
          <p:nvPr/>
        </p:nvPicPr>
        <p:blipFill>
          <a:blip r:embed="rId4"/>
          <a:stretch/>
        </p:blipFill>
        <p:spPr>
          <a:xfrm>
            <a:off x="1152360" y="2802960"/>
            <a:ext cx="6768360" cy="653400"/>
          </a:xfrm>
          <a:prstGeom prst="rect">
            <a:avLst/>
          </a:prstGeom>
          <a:ln w="0">
            <a:noFill/>
          </a:ln>
        </p:spPr>
      </p:pic>
      <p:pic>
        <p:nvPicPr>
          <p:cNvPr id="1174" name="Picture 10" descr="A picture containing bird, table, flower&#10;&#10;Description generated with very high confidence"/>
          <p:cNvPicPr/>
          <p:nvPr/>
        </p:nvPicPr>
        <p:blipFill>
          <a:blip r:embed="rId5"/>
          <a:stretch/>
        </p:blipFill>
        <p:spPr>
          <a:xfrm>
            <a:off x="2550960" y="3541320"/>
            <a:ext cx="3971520" cy="1271880"/>
          </a:xfrm>
          <a:prstGeom prst="rect">
            <a:avLst/>
          </a:prstGeom>
          <a:ln w="0">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a:t>
            </a:r>
            <a:endParaRPr lang="en-AU" sz="2000" b="0" strike="noStrike" spc="-1">
              <a:latin typeface="Arial"/>
            </a:endParaRPr>
          </a:p>
        </p:txBody>
      </p:sp>
      <p:sp>
        <p:nvSpPr>
          <p:cNvPr id="1176"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77"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78" name="Picture 10" descr="A screenshot of a cell phone&#10;&#10;Description generated with very high confidence"/>
          <p:cNvPicPr/>
          <p:nvPr/>
        </p:nvPicPr>
        <p:blipFill>
          <a:blip r:embed="rId3"/>
          <a:stretch/>
        </p:blipFill>
        <p:spPr>
          <a:xfrm>
            <a:off x="1607040" y="1144440"/>
            <a:ext cx="6261840" cy="3732480"/>
          </a:xfrm>
          <a:prstGeom prst="rect">
            <a:avLst/>
          </a:prstGeom>
          <a:ln w="0">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CustomShape 1"/>
          <p:cNvSpPr/>
          <p:nvPr/>
        </p:nvSpPr>
        <p:spPr>
          <a:xfrm>
            <a:off x="437040" y="1254240"/>
            <a:ext cx="8039520" cy="58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LSTM cell learns long-term dependencies in the data, and training usually converge faster than with the basic RNNs.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8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Long Short-term Memory (LSTM)</a:t>
            </a:r>
            <a:endParaRPr lang="en-AU" sz="2000" b="0" strike="noStrike" spc="-1">
              <a:latin typeface="Arial"/>
            </a:endParaRPr>
          </a:p>
        </p:txBody>
      </p:sp>
      <p:sp>
        <p:nvSpPr>
          <p:cNvPr id="1181"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82"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83" name="Picture 5" descr="A close up of a map&#10;&#10;Description generated with high confidence"/>
          <p:cNvPicPr/>
          <p:nvPr/>
        </p:nvPicPr>
        <p:blipFill>
          <a:blip r:embed="rId3"/>
          <a:stretch/>
        </p:blipFill>
        <p:spPr>
          <a:xfrm>
            <a:off x="2962440" y="1692000"/>
            <a:ext cx="5612400" cy="3234240"/>
          </a:xfrm>
          <a:prstGeom prst="rect">
            <a:avLst/>
          </a:prstGeom>
          <a:ln w="0">
            <a:noFill/>
          </a:ln>
        </p:spPr>
      </p:pic>
      <p:sp>
        <p:nvSpPr>
          <p:cNvPr id="1184" name="CustomShape 4"/>
          <p:cNvSpPr/>
          <p:nvPr/>
        </p:nvSpPr>
        <p:spPr>
          <a:xfrm>
            <a:off x="-33840" y="3867120"/>
            <a:ext cx="27417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S. Hochreiterand J. Schmidhuber, 1997. Long Short-term Memory. </a:t>
            </a:r>
            <a:endParaRPr lang="en-AU" sz="900" b="0" strike="noStrike" spc="-1">
              <a:latin typeface="Arial"/>
            </a:endParaRPr>
          </a:p>
          <a:p>
            <a:pPr>
              <a:lnSpc>
                <a:spcPct val="100000"/>
              </a:lnSpc>
            </a:pPr>
            <a:r>
              <a:rPr lang="en-US" sz="900" b="0" strike="noStrike" spc="-1">
                <a:solidFill>
                  <a:srgbClr val="000000"/>
                </a:solidFill>
                <a:latin typeface="Calibri"/>
                <a:ea typeface="Calibri"/>
              </a:rPr>
              <a:t>Gers et al., 1999. Learning to forget: continual prediction with LSTM.  </a:t>
            </a:r>
            <a:endParaRPr lang="en-AU" sz="900" b="0" strike="noStrike" spc="-1">
              <a:latin typeface="Arial"/>
            </a:endParaRPr>
          </a:p>
          <a:p>
            <a:pPr>
              <a:lnSpc>
                <a:spcPct val="100000"/>
              </a:lnSpc>
            </a:pPr>
            <a:r>
              <a:rPr lang="en-US" sz="900" b="0" u="sng" strike="noStrike" spc="-1">
                <a:solidFill>
                  <a:srgbClr val="0000FF"/>
                </a:solidFill>
                <a:uFillTx/>
                <a:latin typeface="Calibri"/>
                <a:ea typeface="Calibri"/>
                <a:hlinkClick r:id="rId4"/>
              </a:rPr>
              <a:t>http://colah.github.io/posts/2015-08-Understanding-LSTMs</a:t>
            </a:r>
            <a:endParaRPr lang="en-AU" sz="900" b="0" strike="noStrike" spc="-1">
              <a:latin typeface="Arial"/>
            </a:endParaRPr>
          </a:p>
          <a:p>
            <a:pPr>
              <a:lnSpc>
                <a:spcPct val="100000"/>
              </a:lnSpc>
            </a:pPr>
            <a:endParaRPr lang="en-AU" sz="900" b="0" strike="noStrike" spc="-1">
              <a:latin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CustomShape 1"/>
          <p:cNvSpPr/>
          <p:nvPr/>
        </p:nvSpPr>
        <p:spPr>
          <a:xfrm>
            <a:off x="463320" y="1271520"/>
            <a:ext cx="7823160" cy="117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cell state </a:t>
            </a:r>
            <a:r>
              <a:rPr lang="en-US" sz="1400" b="1" strike="noStrike" spc="-1">
                <a:solidFill>
                  <a:srgbClr val="0F1137"/>
                </a:solidFill>
                <a:latin typeface="Calibri"/>
                <a:ea typeface="Calibri"/>
              </a:rPr>
              <a:t>c</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  is the important aspect of the LSTM: it flows the information related to long-term memories.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short-term state </a:t>
            </a:r>
            <a:r>
              <a:rPr lang="en-US" sz="1400" b="1" strike="noStrike" spc="-1">
                <a:solidFill>
                  <a:srgbClr val="0F1137"/>
                </a:solidFill>
                <a:latin typeface="Calibri"/>
                <a:ea typeface="Calibri"/>
              </a:rPr>
              <a:t>h</a:t>
            </a:r>
            <a:r>
              <a:rPr lang="en-US" sz="1400" b="0" strike="noStrike" spc="-1" baseline="30000">
                <a:solidFill>
                  <a:srgbClr val="0F1137"/>
                </a:solidFill>
                <a:latin typeface="Calibri"/>
                <a:ea typeface="Calibri"/>
              </a:rPr>
              <a:t>t </a:t>
            </a:r>
            <a:r>
              <a:rPr lang="en-US" sz="1400" b="0" strike="noStrike" spc="-1">
                <a:solidFill>
                  <a:srgbClr val="0F1137"/>
                </a:solidFill>
                <a:latin typeface="Calibri"/>
                <a:ea typeface="Calibri"/>
              </a:rPr>
              <a:t>works similar as the basic RNN cell, and its output goes directly to </a:t>
            </a:r>
            <a:r>
              <a:rPr lang="en-US" sz="1400" b="1" strike="noStrike" spc="-1">
                <a:solidFill>
                  <a:srgbClr val="0F1137"/>
                </a:solidFill>
                <a:latin typeface="Calibri"/>
                <a:ea typeface="Calibri"/>
              </a:rPr>
              <a:t>y</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8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LSTM forward pass</a:t>
            </a:r>
            <a:endParaRPr lang="en-AU" sz="2000" b="0" strike="noStrike" spc="-1">
              <a:latin typeface="Arial"/>
            </a:endParaRPr>
          </a:p>
        </p:txBody>
      </p:sp>
      <p:sp>
        <p:nvSpPr>
          <p:cNvPr id="1187"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88"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89" name="Picture 5" descr="A close up of a map&#10;&#10;Description generated with high confidence"/>
          <p:cNvPicPr/>
          <p:nvPr/>
        </p:nvPicPr>
        <p:blipFill>
          <a:blip r:embed="rId3"/>
          <a:stretch/>
        </p:blipFill>
        <p:spPr>
          <a:xfrm>
            <a:off x="606960" y="2368440"/>
            <a:ext cx="6789960" cy="2392560"/>
          </a:xfrm>
          <a:prstGeom prst="rect">
            <a:avLst/>
          </a:prstGeom>
          <a:ln w="0">
            <a:noFill/>
          </a:ln>
        </p:spPr>
      </p:pic>
      <p:sp>
        <p:nvSpPr>
          <p:cNvPr id="1190" name="CustomShape 4"/>
          <p:cNvSpPr/>
          <p:nvPr/>
        </p:nvSpPr>
        <p:spPr>
          <a:xfrm>
            <a:off x="7400160" y="4040280"/>
            <a:ext cx="170712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Variants and improvements:  </a:t>
            </a:r>
            <a:endParaRPr lang="en-AU" sz="800" b="0" strike="noStrike" spc="-1">
              <a:latin typeface="Arial"/>
            </a:endParaRPr>
          </a:p>
          <a:p>
            <a:pPr>
              <a:lnSpc>
                <a:spcPct val="100000"/>
              </a:lnSpc>
            </a:pPr>
            <a:r>
              <a:rPr lang="en-US" sz="800" b="0" strike="noStrike" spc="-1">
                <a:solidFill>
                  <a:srgbClr val="000000"/>
                </a:solidFill>
                <a:latin typeface="Calibri"/>
                <a:ea typeface="Calibri"/>
              </a:rPr>
              <a:t>F.A. Gers and J. Schmidhuber, 2000. Recurrentnets that time and count.</a:t>
            </a:r>
            <a:endParaRPr lang="en-AU" sz="800" b="0" strike="noStrike" spc="-1">
              <a:latin typeface="Arial"/>
            </a:endParaRPr>
          </a:p>
          <a:p>
            <a:pPr>
              <a:lnSpc>
                <a:spcPct val="100000"/>
              </a:lnSpc>
            </a:pPr>
            <a:r>
              <a:rPr lang="en-US" sz="800" b="0" strike="noStrike" spc="-1">
                <a:solidFill>
                  <a:srgbClr val="000000"/>
                </a:solidFill>
                <a:latin typeface="Calibri"/>
                <a:ea typeface="Calibri"/>
              </a:rPr>
              <a:t>Gers et al., 2002, Learning Precise Timing with LSTM Recurrent Networks. </a:t>
            </a:r>
            <a:endParaRPr lang="en-AU" sz="800" b="0" strike="noStrike" spc="-1">
              <a:latin typeface="Arial"/>
            </a:endParaRPr>
          </a:p>
          <a:p>
            <a:pPr>
              <a:lnSpc>
                <a:spcPct val="100000"/>
              </a:lnSpc>
            </a:pPr>
            <a:r>
              <a:rPr lang="en-US" sz="800" b="0" strike="noStrike" spc="-1">
                <a:solidFill>
                  <a:srgbClr val="000000"/>
                </a:solidFill>
                <a:latin typeface="Calibri"/>
                <a:ea typeface="Calibri"/>
              </a:rPr>
              <a:t>Zarembaet al., 2015, Recurrent Neural Network Regularization.</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 name="CustomShape 1"/>
          <p:cNvSpPr/>
          <p:nvPr/>
        </p:nvSpPr>
        <p:spPr>
          <a:xfrm>
            <a:off x="471960" y="1245600"/>
            <a:ext cx="6948720" cy="58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GRU cell is a simpler (but effective) variant of the LSTM cell.</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GRU and LSTM cells have showed similar results for many tasks.</a:t>
            </a:r>
            <a:endParaRPr lang="en-AU" sz="1400" b="0" strike="noStrike" spc="-1">
              <a:latin typeface="Arial"/>
            </a:endParaRPr>
          </a:p>
          <a:p>
            <a:pPr>
              <a:lnSpc>
                <a:spcPct val="100000"/>
              </a:lnSpc>
              <a:spcBef>
                <a:spcPts val="281"/>
              </a:spcBef>
            </a:pP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9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Gated Recurrent Unit (GRU) cell</a:t>
            </a:r>
            <a:endParaRPr lang="en-AU" sz="2000" b="0" strike="noStrike" spc="-1">
              <a:latin typeface="Arial"/>
            </a:endParaRPr>
          </a:p>
        </p:txBody>
      </p:sp>
      <p:sp>
        <p:nvSpPr>
          <p:cNvPr id="119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94"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95" name="Picture 5" descr="A close up of a logo&#10;&#10;Description generated with very high confidence"/>
          <p:cNvPicPr/>
          <p:nvPr/>
        </p:nvPicPr>
        <p:blipFill>
          <a:blip r:embed="rId3"/>
          <a:stretch/>
        </p:blipFill>
        <p:spPr>
          <a:xfrm>
            <a:off x="472680" y="1945800"/>
            <a:ext cx="2741760" cy="2584080"/>
          </a:xfrm>
          <a:prstGeom prst="rect">
            <a:avLst/>
          </a:prstGeom>
          <a:ln w="0">
            <a:noFill/>
          </a:ln>
        </p:spPr>
      </p:pic>
      <p:pic>
        <p:nvPicPr>
          <p:cNvPr id="1196" name="Picture 9" descr="A screenshot of a cell phone&#10;&#10;Description generated with very high confidence"/>
          <p:cNvPicPr/>
          <p:nvPr/>
        </p:nvPicPr>
        <p:blipFill>
          <a:blip r:embed="rId4"/>
          <a:stretch/>
        </p:blipFill>
        <p:spPr>
          <a:xfrm>
            <a:off x="3555360" y="1946520"/>
            <a:ext cx="2741760" cy="2600280"/>
          </a:xfrm>
          <a:prstGeom prst="rect">
            <a:avLst/>
          </a:prstGeom>
          <a:ln w="0">
            <a:noFill/>
          </a:ln>
        </p:spPr>
      </p:pic>
      <p:sp>
        <p:nvSpPr>
          <p:cNvPr id="1197" name="CustomShape 4"/>
          <p:cNvSpPr/>
          <p:nvPr/>
        </p:nvSpPr>
        <p:spPr>
          <a:xfrm>
            <a:off x="6300360" y="3997080"/>
            <a:ext cx="283284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Cho et al., 2014. Learning Phrase Representations using RNN Encoder–Decoder for Statistical Machine Translation.</a:t>
            </a:r>
            <a:endParaRPr lang="en-AU" sz="800" b="0" strike="noStrike" spc="-1">
              <a:latin typeface="Arial"/>
            </a:endParaRPr>
          </a:p>
          <a:p>
            <a:pPr>
              <a:lnSpc>
                <a:spcPct val="100000"/>
              </a:lnSpc>
            </a:pPr>
            <a:r>
              <a:rPr lang="en-US" sz="800" b="0" strike="noStrike" spc="-1">
                <a:solidFill>
                  <a:srgbClr val="000000"/>
                </a:solidFill>
                <a:latin typeface="Calibri"/>
                <a:ea typeface="Calibri"/>
              </a:rPr>
              <a:t>Cho et al., 2014. On the Properties of Neural Machine Translation: Encoder - Decoder Approaches.</a:t>
            </a:r>
            <a:endParaRPr lang="en-AU" sz="800" b="0" strike="noStrike" spc="-1">
              <a:latin typeface="Arial"/>
            </a:endParaRPr>
          </a:p>
          <a:p>
            <a:pPr>
              <a:lnSpc>
                <a:spcPct val="100000"/>
              </a:lnSpc>
            </a:pPr>
            <a:r>
              <a:rPr lang="en-US" sz="800" b="0" strike="noStrike" spc="-1">
                <a:solidFill>
                  <a:srgbClr val="000000"/>
                </a:solidFill>
                <a:latin typeface="Calibri"/>
                <a:ea typeface="Calibri"/>
              </a:rPr>
              <a:t>Chung et al., 2014. Empirical evaluation of gated recurrent neural networks on sequence modeling.</a:t>
            </a:r>
            <a:endParaRPr lang="en-AU" sz="800" b="0" strike="noStrike" spc="-1">
              <a:latin typeface="Arial"/>
            </a:endParaRPr>
          </a:p>
          <a:p>
            <a:pPr>
              <a:lnSpc>
                <a:spcPct val="100000"/>
              </a:lnSpc>
            </a:pPr>
            <a:r>
              <a:rPr lang="en-US" sz="800" b="0" strike="noStrike" spc="-1">
                <a:solidFill>
                  <a:srgbClr val="000000"/>
                </a:solidFill>
                <a:latin typeface="Calibri"/>
                <a:ea typeface="Calibri"/>
              </a:rPr>
              <a:t>Greffet al., 2015. LSTM: A Search Space Odyssey. </a:t>
            </a:r>
            <a:endParaRPr lang="en-AU" sz="800" b="0" strike="noStrike" spc="-1">
              <a:latin typeface="Arial"/>
            </a:endParaRPr>
          </a:p>
          <a:p>
            <a:pPr>
              <a:lnSpc>
                <a:spcPct val="100000"/>
              </a:lnSpc>
            </a:pPr>
            <a:r>
              <a:rPr lang="en-US" sz="800" b="0" strike="noStrike" spc="-1">
                <a:solidFill>
                  <a:srgbClr val="000000"/>
                </a:solidFill>
                <a:latin typeface="Calibri"/>
                <a:ea typeface="Calibri"/>
              </a:rPr>
              <a:t>Jozefowiczet al., 2015. An Empirical Exploration of Recurrent Network Architectures.</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19"/>
          <p:cNvPicPr/>
          <p:nvPr/>
        </p:nvPicPr>
        <p:blipFill>
          <a:blip r:embed="rId2"/>
          <a:stretch/>
        </p:blipFill>
        <p:spPr>
          <a:xfrm>
            <a:off x="7560" y="1944000"/>
            <a:ext cx="1586520" cy="1583280"/>
          </a:xfrm>
          <a:prstGeom prst="rect">
            <a:avLst/>
          </a:prstGeom>
          <a:ln w="0">
            <a:noFill/>
          </a:ln>
        </p:spPr>
      </p:pic>
      <p:pic>
        <p:nvPicPr>
          <p:cNvPr id="489" name="Picture 420"/>
          <p:cNvPicPr/>
          <p:nvPr/>
        </p:nvPicPr>
        <p:blipFill>
          <a:blip r:embed="rId3"/>
          <a:stretch/>
        </p:blipFill>
        <p:spPr>
          <a:xfrm>
            <a:off x="1726200" y="1942560"/>
            <a:ext cx="1622880" cy="1583280"/>
          </a:xfrm>
          <a:prstGeom prst="rect">
            <a:avLst/>
          </a:prstGeom>
          <a:ln w="0">
            <a:noFill/>
          </a:ln>
        </p:spPr>
      </p:pic>
      <p:sp>
        <p:nvSpPr>
          <p:cNvPr id="490" name="CustomShape 1"/>
          <p:cNvSpPr/>
          <p:nvPr/>
        </p:nvSpPr>
        <p:spPr>
          <a:xfrm>
            <a:off x="1800000" y="3512520"/>
            <a:ext cx="1871280" cy="31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600" b="0" strike="noStrike" spc="-1">
                <a:solidFill>
                  <a:srgbClr val="000000"/>
                </a:solidFill>
                <a:latin typeface="Arial"/>
                <a:ea typeface="DejaVu Sans"/>
              </a:rPr>
              <a:t>28 x 28 = 784</a:t>
            </a:r>
            <a:endParaRPr lang="en-AU" sz="1600" b="0" strike="noStrike" spc="-1">
              <a:latin typeface="Arial"/>
            </a:endParaRPr>
          </a:p>
        </p:txBody>
      </p:sp>
      <p:sp>
        <p:nvSpPr>
          <p:cNvPr id="491" name="CustomShape 2"/>
          <p:cNvSpPr/>
          <p:nvPr/>
        </p:nvSpPr>
        <p:spPr>
          <a:xfrm>
            <a:off x="4415760" y="1547280"/>
            <a:ext cx="133560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Input layer</a:t>
            </a:r>
            <a:endParaRPr lang="en-AU" sz="1500" b="0" strike="noStrike" spc="-1">
              <a:latin typeface="Arial"/>
            </a:endParaRPr>
          </a:p>
        </p:txBody>
      </p:sp>
      <p:sp>
        <p:nvSpPr>
          <p:cNvPr id="492" name="CustomShape 3"/>
          <p:cNvSpPr/>
          <p:nvPr/>
        </p:nvSpPr>
        <p:spPr>
          <a:xfrm>
            <a:off x="8136000" y="1569600"/>
            <a:ext cx="75456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Output</a:t>
            </a:r>
            <a:endParaRPr lang="en-AU" sz="1500" b="0" strike="noStrike" spc="-1">
              <a:latin typeface="Arial"/>
            </a:endParaRPr>
          </a:p>
        </p:txBody>
      </p:sp>
      <p:sp>
        <p:nvSpPr>
          <p:cNvPr id="493" name="CustomShape 4"/>
          <p:cNvSpPr/>
          <p:nvPr/>
        </p:nvSpPr>
        <p:spPr>
          <a:xfrm>
            <a:off x="7812000" y="2178000"/>
            <a:ext cx="1439280" cy="12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2400" b="1" strike="noStrike" spc="-1">
                <a:solidFill>
                  <a:srgbClr val="2A6099"/>
                </a:solidFill>
                <a:latin typeface="Arial"/>
                <a:ea typeface="DejaVu Sans"/>
              </a:rPr>
              <a:t>0.86</a:t>
            </a:r>
            <a:r>
              <a:rPr lang="en-AU" sz="1800" b="0" strike="noStrike" spc="-1">
                <a:solidFill>
                  <a:srgbClr val="2A6099"/>
                </a:solidFill>
                <a:latin typeface="Arial"/>
                <a:ea typeface="DejaVu Sans"/>
              </a:rPr>
              <a:t> </a:t>
            </a:r>
            <a:endParaRPr lang="en-AU" sz="1800" b="0" strike="noStrike" spc="-1">
              <a:latin typeface="Arial"/>
            </a:endParaRPr>
          </a:p>
          <a:p>
            <a:pPr algn="ctr">
              <a:lnSpc>
                <a:spcPct val="100000"/>
              </a:lnSpc>
            </a:pPr>
            <a:r>
              <a:rPr lang="en-AU" sz="1600" b="0" strike="noStrike" spc="-1">
                <a:solidFill>
                  <a:srgbClr val="2A6099"/>
                </a:solidFill>
                <a:latin typeface="Arial"/>
                <a:ea typeface="DejaVu Sans"/>
              </a:rPr>
              <a:t>probability </a:t>
            </a:r>
            <a:endParaRPr lang="en-AU" sz="1600" b="0" strike="noStrike" spc="-1">
              <a:latin typeface="Arial"/>
            </a:endParaRPr>
          </a:p>
          <a:p>
            <a:pPr algn="ctr">
              <a:lnSpc>
                <a:spcPct val="100000"/>
              </a:lnSpc>
            </a:pPr>
            <a:r>
              <a:rPr lang="en-AU" sz="1600" b="0" strike="noStrike" spc="-1">
                <a:solidFill>
                  <a:srgbClr val="2A6099"/>
                </a:solidFill>
                <a:latin typeface="Arial"/>
                <a:ea typeface="DejaVu Sans"/>
              </a:rPr>
              <a:t>of being a </a:t>
            </a:r>
            <a:endParaRPr lang="en-AU" sz="1600" b="0" strike="noStrike" spc="-1">
              <a:latin typeface="Arial"/>
            </a:endParaRPr>
          </a:p>
          <a:p>
            <a:pPr algn="ctr">
              <a:lnSpc>
                <a:spcPct val="100000"/>
              </a:lnSpc>
            </a:pPr>
            <a:r>
              <a:rPr lang="en-AU" sz="2800" b="1" strike="noStrike" spc="-1">
                <a:solidFill>
                  <a:srgbClr val="2A6099"/>
                </a:solidFill>
                <a:latin typeface="Arial"/>
                <a:ea typeface="DejaVu Sans"/>
              </a:rPr>
              <a:t>9</a:t>
            </a:r>
            <a:endParaRPr lang="en-AU" sz="2800" b="0" strike="noStrike" spc="-1">
              <a:latin typeface="Arial"/>
            </a:endParaRPr>
          </a:p>
        </p:txBody>
      </p:sp>
      <p:pic>
        <p:nvPicPr>
          <p:cNvPr id="494" name="Picture 425"/>
          <p:cNvPicPr/>
          <p:nvPr/>
        </p:nvPicPr>
        <p:blipFill>
          <a:blip r:embed="rId4"/>
          <a:stretch/>
        </p:blipFill>
        <p:spPr>
          <a:xfrm>
            <a:off x="4343400" y="2086560"/>
            <a:ext cx="1307880" cy="2554920"/>
          </a:xfrm>
          <a:prstGeom prst="rect">
            <a:avLst/>
          </a:prstGeom>
          <a:ln w="0">
            <a:noFill/>
          </a:ln>
        </p:spPr>
      </p:pic>
      <p:sp>
        <p:nvSpPr>
          <p:cNvPr id="495" name="CustomShape 5"/>
          <p:cNvSpPr/>
          <p:nvPr/>
        </p:nvSpPr>
        <p:spPr>
          <a:xfrm>
            <a:off x="533160" y="1584000"/>
            <a:ext cx="762120" cy="48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data</a:t>
            </a:r>
            <a:endParaRPr lang="en-AU" sz="1500" b="0" strike="noStrike" spc="-1">
              <a:latin typeface="Arial"/>
            </a:endParaRPr>
          </a:p>
        </p:txBody>
      </p:sp>
      <p:sp>
        <p:nvSpPr>
          <p:cNvPr id="496" name="CustomShape 6"/>
          <p:cNvSpPr/>
          <p:nvPr/>
        </p:nvSpPr>
        <p:spPr>
          <a:xfrm>
            <a:off x="2124000" y="1569600"/>
            <a:ext cx="111564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instance</a:t>
            </a:r>
            <a:endParaRPr lang="en-AU" sz="1500" b="0" strike="noStrike" spc="-1">
              <a:latin typeface="Arial"/>
            </a:endParaRPr>
          </a:p>
        </p:txBody>
      </p:sp>
      <p:sp>
        <p:nvSpPr>
          <p:cNvPr id="497" name="CustomShape 7"/>
          <p:cNvSpPr/>
          <p:nvPr/>
        </p:nvSpPr>
        <p:spPr>
          <a:xfrm>
            <a:off x="5472000" y="2446560"/>
            <a:ext cx="2231640" cy="1583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498" name="CustomShape 8"/>
          <p:cNvSpPr/>
          <p:nvPr/>
        </p:nvSpPr>
        <p:spPr>
          <a:xfrm>
            <a:off x="6300000" y="2518560"/>
            <a:ext cx="858240" cy="145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ea typeface="DejaVu Sans"/>
              </a:rPr>
              <a:t>?</a:t>
            </a:r>
            <a:endParaRPr lang="en-AU" sz="9600" b="0" strike="noStrike" spc="-1">
              <a:latin typeface="Arial"/>
            </a:endParaRPr>
          </a:p>
        </p:txBody>
      </p:sp>
      <p:sp>
        <p:nvSpPr>
          <p:cNvPr id="499" name="CustomShape 9"/>
          <p:cNvSpPr/>
          <p:nvPr/>
        </p:nvSpPr>
        <p:spPr>
          <a:xfrm>
            <a:off x="5904000" y="2014560"/>
            <a:ext cx="1619640" cy="5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“Hidden Layers”</a:t>
            </a:r>
            <a:endParaRPr lang="en-AU" sz="1500" b="0" strike="noStrike" spc="-1">
              <a:latin typeface="Arial"/>
            </a:endParaRPr>
          </a:p>
        </p:txBody>
      </p:sp>
      <p:sp>
        <p:nvSpPr>
          <p:cNvPr id="500" name="CustomShape 10"/>
          <p:cNvSpPr/>
          <p:nvPr/>
        </p:nvSpPr>
        <p:spPr>
          <a:xfrm>
            <a:off x="3528000" y="2232000"/>
            <a:ext cx="431280" cy="93528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501" name="CustomShape 1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Layers</a:t>
            </a:r>
            <a:endParaRPr lang="en-AU" sz="2000" b="0" strike="noStrike" spc="-1">
              <a:latin typeface="Arial"/>
            </a:endParaRPr>
          </a:p>
        </p:txBody>
      </p:sp>
      <p:sp>
        <p:nvSpPr>
          <p:cNvPr id="502" name="CustomShape 1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
        <p:nvSpPr>
          <p:cNvPr id="503" name="CustomShape 13"/>
          <p:cNvSpPr/>
          <p:nvPr/>
        </p:nvSpPr>
        <p:spPr>
          <a:xfrm>
            <a:off x="2618280" y="4843800"/>
            <a:ext cx="570672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800" b="0" strike="noStrike" spc="-1">
                <a:solidFill>
                  <a:srgbClr val="000000"/>
                </a:solidFill>
                <a:latin typeface="Arial"/>
                <a:ea typeface="DejaVu Sans"/>
              </a:rPr>
              <a:t>Some figures from</a:t>
            </a:r>
            <a:endParaRPr lang="en-AU" sz="800" b="0" strike="noStrike" spc="-1">
              <a:latin typeface="Arial"/>
            </a:endParaRPr>
          </a:p>
          <a:p>
            <a:pPr algn="r">
              <a:lnSpc>
                <a:spcPct val="100000"/>
              </a:lnSpc>
            </a:pPr>
            <a:r>
              <a:rPr lang="en-US" sz="800" b="0" strike="noStrike" spc="-1">
                <a:solidFill>
                  <a:srgbClr val="000000"/>
                </a:solidFill>
                <a:latin typeface="Arial"/>
                <a:ea typeface="DejaVu Sans"/>
              </a:rPr>
              <a:t> https://www.youtube.com/watch?v=aircAruvnKk&amp;list=PLZHQObOWTQDNU6R1_67000Dx_ZCJB-3pi</a:t>
            </a:r>
            <a:endParaRPr lang="en-AU" sz="800" b="0" strike="noStrike" spc="-1">
              <a:latin typeface="Arial"/>
            </a:endParaRPr>
          </a:p>
        </p:txBody>
      </p:sp>
      <p:pic>
        <p:nvPicPr>
          <p:cNvPr id="504" name="Picture 3"/>
          <p:cNvPicPr/>
          <p:nvPr/>
        </p:nvPicPr>
        <p:blipFill>
          <a:blip r:embed="rId5"/>
          <a:stretch/>
        </p:blipFill>
        <p:spPr>
          <a:xfrm>
            <a:off x="8303400" y="4883760"/>
            <a:ext cx="728280" cy="215280"/>
          </a:xfrm>
          <a:prstGeom prst="rect">
            <a:avLst/>
          </a:prstGeom>
          <a:ln w="0">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Types of RNN</a:t>
            </a:r>
            <a:endParaRPr lang="en-AU" sz="2000" b="0" strike="noStrike" spc="-1">
              <a:latin typeface="Arial"/>
            </a:endParaRPr>
          </a:p>
        </p:txBody>
      </p:sp>
      <p:sp>
        <p:nvSpPr>
          <p:cNvPr id="1199"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0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201" name="Picture 5" descr="A close up of a logo&#10;&#10;Description generated with high confidence"/>
          <p:cNvPicPr/>
          <p:nvPr/>
        </p:nvPicPr>
        <p:blipFill>
          <a:blip r:embed="rId3"/>
          <a:stretch/>
        </p:blipFill>
        <p:spPr>
          <a:xfrm>
            <a:off x="1265040" y="1142280"/>
            <a:ext cx="5625360" cy="3783960"/>
          </a:xfrm>
          <a:prstGeom prst="rect">
            <a:avLst/>
          </a:prstGeom>
          <a:ln w="0">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03" name="CustomShape 2"/>
          <p:cNvSpPr/>
          <p:nvPr/>
        </p:nvSpPr>
        <p:spPr>
          <a:xfrm>
            <a:off x="463320" y="1189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04"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05"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63320" y="1522440"/>
            <a:ext cx="8576640" cy="340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Use of satellite images (remote sensing) to map the impacts to the environments of mining actives. Aim: identify locations which require attention in order to prevent extreme impact and fine from the government.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Real-time analysis of components in a haul truck for predictive analysis, for instance, to identify whether this component is getting extreme heating when in operation.</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Given images from minerals, identify the quality of such materials.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Identification of high risk areas for slips, trips and falls in order to assist with workers' security.</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Preventive analysis of fires in underground mines.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Prediction of sky clearness and solar radiations for solar energy applications.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Forecast of electrical energy consumption.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0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08" name="CustomShape 3"/>
          <p:cNvSpPr/>
          <p:nvPr/>
        </p:nvSpPr>
        <p:spPr>
          <a:xfrm>
            <a:off x="463320" y="1189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0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1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references</a:t>
            </a:r>
            <a:endParaRPr lang="en-AU" sz="2000" b="0" strike="noStrike" spc="-1">
              <a:latin typeface="Arial"/>
            </a:endParaRPr>
          </a:p>
        </p:txBody>
      </p:sp>
      <p:sp>
        <p:nvSpPr>
          <p:cNvPr id="1212" name="CustomShape 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213" name="Picture 6_2" descr="CORE-Skills-ICONS-5.png"/>
          <p:cNvPicPr/>
          <p:nvPr/>
        </p:nvPicPr>
        <p:blipFill>
          <a:blip r:embed="rId2"/>
          <a:stretch/>
        </p:blipFill>
        <p:spPr>
          <a:xfrm>
            <a:off x="209520" y="0"/>
            <a:ext cx="872640" cy="872640"/>
          </a:xfrm>
          <a:prstGeom prst="rect">
            <a:avLst/>
          </a:prstGeom>
          <a:ln w="0">
            <a:noFill/>
          </a:ln>
        </p:spPr>
      </p:pic>
      <p:pic>
        <p:nvPicPr>
          <p:cNvPr id="1214" name="Picture 8_2"/>
          <p:cNvPicPr/>
          <p:nvPr/>
        </p:nvPicPr>
        <p:blipFill>
          <a:blip r:embed="rId3"/>
          <a:stretch/>
        </p:blipFill>
        <p:spPr>
          <a:xfrm>
            <a:off x="2639160" y="1383480"/>
            <a:ext cx="1638720" cy="2158560"/>
          </a:xfrm>
          <a:prstGeom prst="rect">
            <a:avLst/>
          </a:prstGeom>
          <a:ln w="0">
            <a:noFill/>
          </a:ln>
        </p:spPr>
      </p:pic>
      <p:pic>
        <p:nvPicPr>
          <p:cNvPr id="1215" name="Picture 9_1"/>
          <p:cNvPicPr/>
          <p:nvPr/>
        </p:nvPicPr>
        <p:blipFill>
          <a:blip r:embed="rId4"/>
          <a:stretch/>
        </p:blipFill>
        <p:spPr>
          <a:xfrm>
            <a:off x="4744800" y="1383480"/>
            <a:ext cx="1642680" cy="2158560"/>
          </a:xfrm>
          <a:prstGeom prst="rect">
            <a:avLst/>
          </a:prstGeom>
          <a:ln w="0">
            <a:noFill/>
          </a:ln>
        </p:spPr>
      </p:pic>
      <p:pic>
        <p:nvPicPr>
          <p:cNvPr id="1216" name="Picture 10_2"/>
          <p:cNvPicPr/>
          <p:nvPr/>
        </p:nvPicPr>
        <p:blipFill>
          <a:blip r:embed="rId5"/>
          <a:stretch/>
        </p:blipFill>
        <p:spPr>
          <a:xfrm>
            <a:off x="6854400" y="1383480"/>
            <a:ext cx="1715760" cy="2158560"/>
          </a:xfrm>
          <a:prstGeom prst="rect">
            <a:avLst/>
          </a:prstGeom>
          <a:ln w="0">
            <a:noFill/>
          </a:ln>
        </p:spPr>
      </p:pic>
      <p:sp>
        <p:nvSpPr>
          <p:cNvPr id="1217" name="CustomShape 3"/>
          <p:cNvSpPr/>
          <p:nvPr/>
        </p:nvSpPr>
        <p:spPr>
          <a:xfrm>
            <a:off x="700920" y="3838320"/>
            <a:ext cx="5207400" cy="819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Scikit-learn: </a:t>
            </a:r>
            <a:r>
              <a:rPr lang="en-US" sz="1600" b="0" u="sng" strike="noStrike" spc="-1">
                <a:solidFill>
                  <a:srgbClr val="0000FF"/>
                </a:solidFill>
                <a:uFillTx/>
                <a:latin typeface="Calibri"/>
                <a:ea typeface="DejaVu Sans"/>
                <a:hlinkClick r:id="rId6"/>
              </a:rPr>
              <a:t>http://scikit-learn.org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TensorFlow: </a:t>
            </a:r>
            <a:r>
              <a:rPr lang="en-US" sz="1600" b="0" u="sng" strike="noStrike" spc="-1">
                <a:solidFill>
                  <a:srgbClr val="0000FF"/>
                </a:solidFill>
                <a:uFillTx/>
                <a:latin typeface="Calibri"/>
                <a:ea typeface="DejaVu Sans"/>
                <a:hlinkClick r:id="rId7"/>
              </a:rPr>
              <a:t>https://www.tensorflow.org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Andrew Ng deep learning page: </a:t>
            </a:r>
            <a:r>
              <a:rPr lang="en-US" sz="1600" b="0" u="sng" strike="noStrike" spc="-1">
                <a:solidFill>
                  <a:srgbClr val="0000FF"/>
                </a:solidFill>
                <a:uFillTx/>
                <a:latin typeface="Calibri"/>
                <a:ea typeface="DejaVu Sans"/>
                <a:hlinkClick r:id="rId8"/>
              </a:rPr>
              <a:t>https://www.deeplearning.a</a:t>
            </a:r>
            <a:r>
              <a:rPr lang="en-US" sz="1600" b="0" strike="noStrike" spc="-1">
                <a:solidFill>
                  <a:srgbClr val="000000"/>
                </a:solidFill>
                <a:latin typeface="Calibri"/>
                <a:ea typeface="DejaVu Sans"/>
              </a:rPr>
              <a:t>i</a:t>
            </a:r>
            <a:endParaRPr lang="en-AU" sz="1600" b="0" strike="noStrike" spc="-1">
              <a:latin typeface="Arial"/>
            </a:endParaRPr>
          </a:p>
        </p:txBody>
      </p:sp>
      <p:pic>
        <p:nvPicPr>
          <p:cNvPr id="1218" name="Picture 1293"/>
          <p:cNvPicPr/>
          <p:nvPr/>
        </p:nvPicPr>
        <p:blipFill>
          <a:blip r:embed="rId9"/>
          <a:stretch/>
        </p:blipFill>
        <p:spPr>
          <a:xfrm>
            <a:off x="648000" y="1440000"/>
            <a:ext cx="1626480" cy="2133360"/>
          </a:xfrm>
          <a:prstGeom prst="rect">
            <a:avLst/>
          </a:prstGeom>
          <a:ln w="0">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Picture 434"/>
          <p:cNvPicPr/>
          <p:nvPr/>
        </p:nvPicPr>
        <p:blipFill>
          <a:blip r:embed="rId2"/>
          <a:stretch/>
        </p:blipFill>
        <p:spPr>
          <a:xfrm>
            <a:off x="121680" y="1792440"/>
            <a:ext cx="1655640" cy="1656000"/>
          </a:xfrm>
          <a:prstGeom prst="rect">
            <a:avLst/>
          </a:prstGeom>
          <a:ln w="0">
            <a:noFill/>
          </a:ln>
        </p:spPr>
      </p:pic>
      <p:pic>
        <p:nvPicPr>
          <p:cNvPr id="506" name="Picture 432"/>
          <p:cNvPicPr/>
          <p:nvPr/>
        </p:nvPicPr>
        <p:blipFill>
          <a:blip r:embed="rId3"/>
          <a:stretch/>
        </p:blipFill>
        <p:spPr>
          <a:xfrm>
            <a:off x="121680" y="1792440"/>
            <a:ext cx="1555560" cy="1511640"/>
          </a:xfrm>
          <a:prstGeom prst="rect">
            <a:avLst/>
          </a:prstGeom>
          <a:ln w="0">
            <a:noFill/>
          </a:ln>
        </p:spPr>
      </p:pic>
      <p:pic>
        <p:nvPicPr>
          <p:cNvPr id="507" name="Picture 433"/>
          <p:cNvPicPr/>
          <p:nvPr/>
        </p:nvPicPr>
        <p:blipFill>
          <a:blip r:embed="rId4"/>
          <a:stretch/>
        </p:blipFill>
        <p:spPr>
          <a:xfrm>
            <a:off x="7396560" y="1792440"/>
            <a:ext cx="1747080" cy="1735200"/>
          </a:xfrm>
          <a:prstGeom prst="rect">
            <a:avLst/>
          </a:prstGeom>
          <a:ln w="0">
            <a:noFill/>
          </a:ln>
        </p:spPr>
      </p:pic>
      <p:sp>
        <p:nvSpPr>
          <p:cNvPr id="508" name="CustomShape 1"/>
          <p:cNvSpPr/>
          <p:nvPr/>
        </p:nvSpPr>
        <p:spPr>
          <a:xfrm>
            <a:off x="3384000" y="1382040"/>
            <a:ext cx="133560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Input layer</a:t>
            </a:r>
            <a:endParaRPr lang="en-AU" sz="1500" b="0" strike="noStrike" spc="-1">
              <a:latin typeface="Arial"/>
            </a:endParaRPr>
          </a:p>
        </p:txBody>
      </p:sp>
      <p:sp>
        <p:nvSpPr>
          <p:cNvPr id="509" name="CustomShape 2"/>
          <p:cNvSpPr/>
          <p:nvPr/>
        </p:nvSpPr>
        <p:spPr>
          <a:xfrm>
            <a:off x="7813080" y="1404000"/>
            <a:ext cx="75456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Output</a:t>
            </a:r>
            <a:endParaRPr lang="en-AU" sz="1500" b="0" strike="noStrike" spc="-1">
              <a:latin typeface="Arial"/>
            </a:endParaRPr>
          </a:p>
        </p:txBody>
      </p:sp>
      <p:sp>
        <p:nvSpPr>
          <p:cNvPr id="510" name="CustomShape 3"/>
          <p:cNvSpPr/>
          <p:nvPr/>
        </p:nvSpPr>
        <p:spPr>
          <a:xfrm>
            <a:off x="749520" y="1368000"/>
            <a:ext cx="762120" cy="48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data</a:t>
            </a:r>
            <a:endParaRPr lang="en-AU" sz="1500" b="0" strike="noStrike" spc="-1">
              <a:latin typeface="Arial"/>
            </a:endParaRPr>
          </a:p>
        </p:txBody>
      </p:sp>
      <p:sp>
        <p:nvSpPr>
          <p:cNvPr id="511" name="CustomShape 4"/>
          <p:cNvSpPr/>
          <p:nvPr/>
        </p:nvSpPr>
        <p:spPr>
          <a:xfrm>
            <a:off x="369360" y="3483000"/>
            <a:ext cx="129564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Feature  x</a:t>
            </a:r>
            <a:r>
              <a:rPr lang="en-AU" sz="1200" b="0" strike="noStrike" spc="-1" baseline="-33000">
                <a:solidFill>
                  <a:srgbClr val="000000"/>
                </a:solidFill>
                <a:latin typeface="Arial"/>
                <a:ea typeface="DejaVu Sans"/>
              </a:rPr>
              <a:t>1</a:t>
            </a:r>
            <a:endParaRPr lang="en-AU" sz="1200" b="0" strike="noStrike" spc="-1">
              <a:latin typeface="Arial"/>
            </a:endParaRPr>
          </a:p>
        </p:txBody>
      </p:sp>
      <p:sp>
        <p:nvSpPr>
          <p:cNvPr id="512" name="CustomShape 5"/>
          <p:cNvSpPr/>
          <p:nvPr/>
        </p:nvSpPr>
        <p:spPr>
          <a:xfrm>
            <a:off x="4680000" y="1728000"/>
            <a:ext cx="1655640" cy="5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“Hidden Layers”</a:t>
            </a:r>
            <a:endParaRPr lang="en-AU" sz="1500" b="0" strike="noStrike" spc="-1">
              <a:latin typeface="Arial"/>
            </a:endParaRPr>
          </a:p>
        </p:txBody>
      </p:sp>
      <p:sp>
        <p:nvSpPr>
          <p:cNvPr id="513" name="CustomShape 6"/>
          <p:cNvSpPr/>
          <p:nvPr/>
        </p:nvSpPr>
        <p:spPr>
          <a:xfrm rot="5446800">
            <a:off x="1438560" y="2373480"/>
            <a:ext cx="1077480" cy="30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Feature  x</a:t>
            </a:r>
            <a:r>
              <a:rPr lang="en-AU" sz="1200" b="0" strike="noStrike" spc="-1" baseline="-33000">
                <a:solidFill>
                  <a:srgbClr val="000000"/>
                </a:solidFill>
                <a:latin typeface="Arial"/>
                <a:ea typeface="DejaVu Sans"/>
              </a:rPr>
              <a:t>2</a:t>
            </a:r>
            <a:endParaRPr lang="en-AU" sz="1200" b="0" strike="noStrike" spc="-1">
              <a:latin typeface="Arial"/>
            </a:endParaRPr>
          </a:p>
        </p:txBody>
      </p:sp>
      <p:sp>
        <p:nvSpPr>
          <p:cNvPr id="514" name="CustomShape 7"/>
          <p:cNvSpPr/>
          <p:nvPr/>
        </p:nvSpPr>
        <p:spPr>
          <a:xfrm>
            <a:off x="3096000" y="2016000"/>
            <a:ext cx="1511640" cy="2015640"/>
          </a:xfrm>
          <a:prstGeom prst="rect">
            <a:avLst/>
          </a:prstGeom>
          <a:solidFill>
            <a:srgbClr val="000000"/>
          </a:solidFill>
          <a:ln w="0">
            <a:solidFill>
              <a:srgbClr val="3465A4"/>
            </a:solidFill>
          </a:ln>
        </p:spPr>
        <p:style>
          <a:lnRef idx="0">
            <a:scrgbClr r="0" g="0" b="0"/>
          </a:lnRef>
          <a:fillRef idx="0">
            <a:scrgbClr r="0" g="0" b="0"/>
          </a:fillRef>
          <a:effectRef idx="0">
            <a:scrgbClr r="0" g="0" b="0"/>
          </a:effectRef>
          <a:fontRef idx="minor"/>
        </p:style>
      </p:sp>
      <p:sp>
        <p:nvSpPr>
          <p:cNvPr id="515" name="CustomShape 8"/>
          <p:cNvSpPr/>
          <p:nvPr/>
        </p:nvSpPr>
        <p:spPr>
          <a:xfrm>
            <a:off x="4068000" y="2172600"/>
            <a:ext cx="2231640" cy="1583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516" name="CustomShape 9"/>
          <p:cNvSpPr/>
          <p:nvPr/>
        </p:nvSpPr>
        <p:spPr>
          <a:xfrm>
            <a:off x="4896000" y="2244600"/>
            <a:ext cx="858240" cy="145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ea typeface="DejaVu Sans"/>
              </a:rPr>
              <a:t>?</a:t>
            </a:r>
            <a:endParaRPr lang="en-AU" sz="9600" b="0" strike="noStrike" spc="-1">
              <a:latin typeface="Arial"/>
            </a:endParaRPr>
          </a:p>
        </p:txBody>
      </p:sp>
      <p:sp>
        <p:nvSpPr>
          <p:cNvPr id="517" name="Line 10"/>
          <p:cNvSpPr/>
          <p:nvPr/>
        </p:nvSpPr>
        <p:spPr>
          <a:xfrm>
            <a:off x="3600000" y="2520000"/>
            <a:ext cx="576000" cy="360000"/>
          </a:xfrm>
          <a:prstGeom prst="line">
            <a:avLst/>
          </a:prstGeom>
          <a:ln w="36000">
            <a:solidFill>
              <a:srgbClr val="00A933"/>
            </a:solidFill>
            <a:round/>
          </a:ln>
        </p:spPr>
        <p:style>
          <a:lnRef idx="0">
            <a:scrgbClr r="0" g="0" b="0"/>
          </a:lnRef>
          <a:fillRef idx="0">
            <a:scrgbClr r="0" g="0" b="0"/>
          </a:fillRef>
          <a:effectRef idx="0">
            <a:scrgbClr r="0" g="0" b="0"/>
          </a:effectRef>
          <a:fontRef idx="minor"/>
        </p:style>
      </p:sp>
      <p:sp>
        <p:nvSpPr>
          <p:cNvPr id="518" name="Line 11"/>
          <p:cNvSpPr/>
          <p:nvPr/>
        </p:nvSpPr>
        <p:spPr>
          <a:xfrm flipV="1">
            <a:off x="3672000" y="3096000"/>
            <a:ext cx="504000" cy="432000"/>
          </a:xfrm>
          <a:prstGeom prst="line">
            <a:avLst/>
          </a:prstGeom>
          <a:ln w="18000">
            <a:solidFill>
              <a:srgbClr val="FF0000"/>
            </a:solidFill>
            <a:round/>
          </a:ln>
        </p:spPr>
        <p:style>
          <a:lnRef idx="0">
            <a:scrgbClr r="0" g="0" b="0"/>
          </a:lnRef>
          <a:fillRef idx="0">
            <a:scrgbClr r="0" g="0" b="0"/>
          </a:fillRef>
          <a:effectRef idx="0">
            <a:scrgbClr r="0" g="0" b="0"/>
          </a:effectRef>
          <a:fontRef idx="minor"/>
        </p:style>
      </p:sp>
      <p:sp>
        <p:nvSpPr>
          <p:cNvPr id="519" name="CustomShape 12"/>
          <p:cNvSpPr/>
          <p:nvPr/>
        </p:nvSpPr>
        <p:spPr>
          <a:xfrm>
            <a:off x="3240000" y="2232000"/>
            <a:ext cx="503640" cy="5036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AU" sz="1800" b="0" strike="noStrike" spc="-1">
                <a:solidFill>
                  <a:srgbClr val="000000"/>
                </a:solidFill>
                <a:latin typeface="Arial"/>
                <a:ea typeface="DejaVu Sans"/>
              </a:rPr>
              <a:t>x</a:t>
            </a:r>
            <a:r>
              <a:rPr lang="en-AU" sz="1800" b="0" strike="noStrike" spc="-1" baseline="-33000">
                <a:solidFill>
                  <a:srgbClr val="000000"/>
                </a:solidFill>
                <a:latin typeface="Arial"/>
                <a:ea typeface="DejaVu Sans"/>
              </a:rPr>
              <a:t>1</a:t>
            </a:r>
            <a:endParaRPr lang="en-AU" sz="1800" b="0" strike="noStrike" spc="-1">
              <a:latin typeface="Arial"/>
            </a:endParaRPr>
          </a:p>
        </p:txBody>
      </p:sp>
      <p:sp>
        <p:nvSpPr>
          <p:cNvPr id="520" name="CustomShape 13"/>
          <p:cNvSpPr/>
          <p:nvPr/>
        </p:nvSpPr>
        <p:spPr>
          <a:xfrm>
            <a:off x="3240360" y="3312360"/>
            <a:ext cx="503640" cy="5036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AU" sz="1800" b="0" strike="noStrike" spc="-1">
                <a:solidFill>
                  <a:srgbClr val="000000"/>
                </a:solidFill>
                <a:latin typeface="Arial"/>
                <a:ea typeface="DejaVu Sans"/>
              </a:rPr>
              <a:t>x</a:t>
            </a:r>
            <a:r>
              <a:rPr lang="en-AU" sz="1800" b="0" strike="noStrike" spc="-1" baseline="-33000">
                <a:solidFill>
                  <a:srgbClr val="000000"/>
                </a:solidFill>
                <a:latin typeface="Arial"/>
                <a:ea typeface="DejaVu Sans"/>
              </a:rPr>
              <a:t>2</a:t>
            </a:r>
            <a:endParaRPr lang="en-AU" sz="1800" b="0" strike="noStrike" spc="-1">
              <a:latin typeface="Arial"/>
            </a:endParaRPr>
          </a:p>
        </p:txBody>
      </p:sp>
      <p:sp>
        <p:nvSpPr>
          <p:cNvPr id="521" name="CustomShape 14"/>
          <p:cNvSpPr/>
          <p:nvPr/>
        </p:nvSpPr>
        <p:spPr>
          <a:xfrm>
            <a:off x="4140000" y="2808000"/>
            <a:ext cx="359640" cy="359640"/>
          </a:xfrm>
          <a:prstGeom prst="ellipse">
            <a:avLst/>
          </a:prstGeom>
          <a:noFill/>
          <a:ln w="36000">
            <a:solidFill>
              <a:srgbClr val="FFFFFF"/>
            </a:solidFill>
            <a:round/>
          </a:ln>
        </p:spPr>
        <p:style>
          <a:lnRef idx="0">
            <a:scrgbClr r="0" g="0" b="0"/>
          </a:lnRef>
          <a:fillRef idx="0">
            <a:scrgbClr r="0" g="0" b="0"/>
          </a:fillRef>
          <a:effectRef idx="0">
            <a:scrgbClr r="0" g="0" b="0"/>
          </a:effectRef>
          <a:fontRef idx="minor"/>
        </p:style>
      </p:sp>
      <p:pic>
        <p:nvPicPr>
          <p:cNvPr id="522" name="Picture 449"/>
          <p:cNvPicPr/>
          <p:nvPr/>
        </p:nvPicPr>
        <p:blipFill>
          <a:blip r:embed="rId5"/>
          <a:stretch/>
        </p:blipFill>
        <p:spPr>
          <a:xfrm>
            <a:off x="7416000" y="3672000"/>
            <a:ext cx="1727640" cy="379440"/>
          </a:xfrm>
          <a:prstGeom prst="rect">
            <a:avLst/>
          </a:prstGeom>
          <a:ln w="0">
            <a:noFill/>
          </a:ln>
        </p:spPr>
      </p:pic>
      <p:sp>
        <p:nvSpPr>
          <p:cNvPr id="523" name="CustomShape 1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Layers</a:t>
            </a:r>
            <a:endParaRPr lang="en-AU" sz="2000" b="0" strike="noStrike" spc="-1">
              <a:latin typeface="Arial"/>
            </a:endParaRPr>
          </a:p>
        </p:txBody>
      </p:sp>
      <p:sp>
        <p:nvSpPr>
          <p:cNvPr id="524" name="CustomShape 1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1585</TotalTime>
  <Words>6852</Words>
  <Application>Microsoft Office PowerPoint</Application>
  <PresentationFormat>On-screen Show (16:9)</PresentationFormat>
  <Paragraphs>916</Paragraphs>
  <Slides>84</Slides>
  <Notes>4</Notes>
  <HiddenSlides>0</HiddenSlides>
  <ScaleCrop>false</ScaleCrop>
  <HeadingPairs>
    <vt:vector size="4" baseType="variant">
      <vt:variant>
        <vt:lpstr>Theme</vt:lpstr>
      </vt:variant>
      <vt:variant>
        <vt:i4>10</vt:i4>
      </vt:variant>
      <vt:variant>
        <vt:lpstr>Slide Titles</vt:lpstr>
      </vt:variant>
      <vt:variant>
        <vt:i4>84</vt:i4>
      </vt:variant>
    </vt:vector>
  </HeadingPairs>
  <TitlesOfParts>
    <vt:vector size="94"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dc:description/>
  <cp:lastModifiedBy>Thomas Stemler</cp:lastModifiedBy>
  <cp:revision>813</cp:revision>
  <dcterms:created xsi:type="dcterms:W3CDTF">2020-01-22T07:55:46Z</dcterms:created>
  <dcterms:modified xsi:type="dcterms:W3CDTF">2022-11-08T16:43:07Z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4</vt:i4>
  </property>
  <property fmtid="{D5CDD505-2E9C-101B-9397-08002B2CF9AE}" pid="7" name="PresentationFormat">
    <vt:lpwstr>On-screen Show (16:9)</vt:lpwstr>
  </property>
  <property fmtid="{D5CDD505-2E9C-101B-9397-08002B2CF9AE}" pid="8" name="ScaleCrop">
    <vt:bool>false</vt:bool>
  </property>
  <property fmtid="{D5CDD505-2E9C-101B-9397-08002B2CF9AE}" pid="9" name="ShareDoc">
    <vt:bool>false</vt:bool>
  </property>
  <property fmtid="{D5CDD505-2E9C-101B-9397-08002B2CF9AE}" pid="10" name="Slides">
    <vt:i4>85</vt:i4>
  </property>
</Properties>
</file>